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23.svg" ContentType="image/svg+xml"/>
  <Override PartName="/ppt/media/image25.svg" ContentType="image/svg+xml"/>
  <Override PartName="/ppt/media/image27.svg" ContentType="image/svg+xml"/>
  <Override PartName="/ppt/media/image4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5143500"/>
  <p:notesSz cx="5143500" cy="9144000"/>
  <p:embeddedFontLst>
    <p:embeddedFont>
      <p:font typeface="Raleway" pitchFamily="34" charset="0"/>
      <p:regular r:id="rId20"/>
    </p:embeddedFont>
    <p:embeddedFont>
      <p:font typeface="Raleway" pitchFamily="34" charset="-122"/>
      <p:regular r:id="rId21"/>
    </p:embeddedFont>
    <p:embeddedFont>
      <p:font typeface="Raleway" pitchFamily="34" charset="-120"/>
      <p:regular r:id="rId22"/>
    </p:embeddedFont>
    <p:embeddedFont>
      <p:font typeface="Roboto Bold" pitchFamily="34" charset="0"/>
      <p:regular r:id="rId23"/>
    </p:embeddedFont>
    <p:embeddedFont>
      <p:font typeface="Roboto Bold" pitchFamily="34" charset="-122"/>
      <p:regular r:id="rId24"/>
    </p:embeddedFont>
    <p:embeddedFont>
      <p:font typeface="Roboto Bold" pitchFamily="34" charset="-120"/>
      <p:regular r:id="rId25"/>
    </p:embeddedFont>
    <p:embeddedFont>
      <p:font typeface="Roboto" panose="02000000000000000000" pitchFamily="34" charset="0"/>
      <p:regular r:id="rId26"/>
    </p:embeddedFont>
    <p:embeddedFont>
      <p:font typeface="Roboto" panose="02000000000000000000" pitchFamily="34" charset="-122"/>
      <p:regular r:id="rId27"/>
    </p:embeddedFont>
    <p:embeddedFont>
      <p:font typeface="Roboto" panose="02000000000000000000" pitchFamily="34" charset="-120"/>
      <p:regular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font" Target="fonts/font9.fntdata"/><Relationship Id="rId27" Type="http://schemas.openxmlformats.org/officeDocument/2006/relationships/font" Target="fonts/font8.fntdata"/><Relationship Id="rId26" Type="http://schemas.openxmlformats.org/officeDocument/2006/relationships/font" Target="fonts/font7.fntdata"/><Relationship Id="rId25" Type="http://schemas.openxmlformats.org/officeDocument/2006/relationships/font" Target="fonts/font6.fntdata"/><Relationship Id="rId24" Type="http://schemas.openxmlformats.org/officeDocument/2006/relationships/font" Target="fonts/font5.fntdata"/><Relationship Id="rId23" Type="http://schemas.openxmlformats.org/officeDocument/2006/relationships/font" Target="fonts/font4.fntdata"/><Relationship Id="rId22" Type="http://schemas.openxmlformats.org/officeDocument/2006/relationships/font" Target="fonts/font3.fntdata"/><Relationship Id="rId21" Type="http://schemas.openxmlformats.org/officeDocument/2006/relationships/font" Target="fonts/font2.fntdata"/><Relationship Id="rId20" Type="http://schemas.openxmlformats.org/officeDocument/2006/relationships/font" Target="fonts/font1.fntdata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CECF3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7.svg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119" y="397669"/>
            <a:ext cx="4768304" cy="310314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3669432"/>
            <a:ext cx="8151763" cy="39930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MG AI Produktivitas Digital &amp; Toko Online Terpadu </a:t>
            </a:r>
            <a:r>
              <a:rPr lang="en-US" sz="24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🇮🇩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496119" y="4237360"/>
            <a:ext cx="8151763" cy="50839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6000"/>
              </a:lnSpc>
              <a:spcAft>
                <a:spcPts val="950"/>
              </a:spcAft>
              <a:buNone/>
            </a:pPr>
            <a:r>
              <a:rPr lang="en-US" sz="9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Dokumen Resmi Kepatuhan Global &amp; Hak Kepemitraan Saluran Toko Terpadu 1.0</a:t>
            </a:r>
            <a:endParaRPr lang="en-US" sz="950" dirty="0"/>
          </a:p>
          <a:p>
            <a:pPr marL="0" indent="0" algn="l">
              <a:lnSpc>
                <a:spcPct val="126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MJT Group · Lisensi Teknologi AI · Dokumen Kepatuhan Ekosistem Digital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119" y="422225"/>
            <a:ext cx="4817938" cy="262815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3169965"/>
            <a:ext cx="8151763" cy="33225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I. Legalitas Badan Hukum Perusahaan — MJT Group</a:t>
            </a:r>
            <a:endParaRPr lang="en-US" sz="2050" dirty="0"/>
          </a:p>
        </p:txBody>
      </p:sp>
      <p:sp>
        <p:nvSpPr>
          <p:cNvPr id="4" name="Text 1"/>
          <p:cNvSpPr/>
          <p:nvPr/>
        </p:nvSpPr>
        <p:spPr>
          <a:xfrm>
            <a:off x="496119" y="3534073"/>
            <a:ext cx="8151763" cy="16609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PT. MEGA JAYA TAMBANG (MJT Group) </a:t>
            </a:r>
            <a:r>
              <a:rPr lang="en-US" sz="100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🇮🇩</a:t>
            </a:r>
            <a:endParaRPr lang="en-US" sz="10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3819748"/>
            <a:ext cx="2664098" cy="90145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73819" y="3940299"/>
            <a:ext cx="2365846" cy="16609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Badan Hukum Resmi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673819" y="4154165"/>
            <a:ext cx="2365846" cy="446484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Perusahaan PMA berizin resmi di Indonesia, legalitas pertambangan sah (IUP 07301), modal disetor penuh, hak representatif hukum tertinggi.</a:t>
            </a:r>
            <a:endParaRPr lang="en-US" sz="8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39914" y="3819748"/>
            <a:ext cx="2664098" cy="90145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3417615" y="3940299"/>
            <a:ext cx="2365846" cy="16609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Definisi Bisnis</a:t>
            </a:r>
            <a:endParaRPr lang="en-US" sz="1000" dirty="0"/>
          </a:p>
        </p:txBody>
      </p:sp>
      <p:sp>
        <p:nvSpPr>
          <p:cNvPr id="10" name="Text 5"/>
          <p:cNvSpPr/>
          <p:nvPr/>
        </p:nvSpPr>
        <p:spPr>
          <a:xfrm>
            <a:off x="3417615" y="4154165"/>
            <a:ext cx="2365846" cy="446484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Beroperasi di bawah </a:t>
            </a:r>
            <a:r>
              <a:rPr lang="en-US" sz="8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KBLI 63122</a:t>
            </a:r>
            <a:r>
              <a:rPr lang="en-US" sz="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(Portal Web/Platform Digital) dan </a:t>
            </a:r>
            <a:r>
              <a:rPr lang="en-US" sz="8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KBLI 85575</a:t>
            </a:r>
            <a:r>
              <a:rPr lang="en-US" sz="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(Pendidikan Swasta).</a:t>
            </a:r>
            <a:endParaRPr lang="en-US" sz="8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83709" y="3819748"/>
            <a:ext cx="2664098" cy="90145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161410" y="3940299"/>
            <a:ext cx="2365846" cy="16609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Posisi Strategis</a:t>
            </a:r>
            <a:endParaRPr lang="en-US" sz="1000" dirty="0"/>
          </a:p>
        </p:txBody>
      </p:sp>
      <p:sp>
        <p:nvSpPr>
          <p:cNvPr id="13" name="Text 7"/>
          <p:cNvSpPr/>
          <p:nvPr/>
        </p:nvSpPr>
        <p:spPr>
          <a:xfrm>
            <a:off x="6161410" y="4154165"/>
            <a:ext cx="2365846" cy="446484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8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Mendorong "transformasi rantai pasok digital" industri tradisional melalui teknologi AI dan ekonomi digital.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10" y="102915"/>
            <a:ext cx="3291780" cy="493767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925119" y="426244"/>
            <a:ext cx="4722763" cy="128743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Produk Utama: Paket Hak Alat Produktivitas Digital MG AI</a:t>
            </a:r>
            <a:endParaRPr lang="en-US" sz="2700" dirty="0"/>
          </a:p>
        </p:txBody>
      </p:sp>
      <p:sp>
        <p:nvSpPr>
          <p:cNvPr id="5" name="Shape 1"/>
          <p:cNvSpPr/>
          <p:nvPr/>
        </p:nvSpPr>
        <p:spPr>
          <a:xfrm>
            <a:off x="3925119" y="1913186"/>
            <a:ext cx="2294855" cy="1660029"/>
          </a:xfrm>
          <a:prstGeom prst="roundRect">
            <a:avLst>
              <a:gd name="adj" fmla="val 3475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4067175" y="2055242"/>
            <a:ext cx="2010742" cy="429071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Ambang Masuk Sangat Rendah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4067175" y="2564085"/>
            <a:ext cx="2010742" cy="865287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Hanya </a:t>
            </a:r>
            <a:r>
              <a:rPr lang="en-US" sz="10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Rp 100.000</a:t>
            </a:r>
            <a:r>
              <a:rPr lang="en-US" sz="10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(atau 100 RMB) untuk mendapatkan hak penggunaan penuh Asisten AI platform.</a:t>
            </a:r>
            <a:endParaRPr lang="en-US" sz="1050" dirty="0"/>
          </a:p>
        </p:txBody>
      </p:sp>
      <p:sp>
        <p:nvSpPr>
          <p:cNvPr id="8" name="Shape 4"/>
          <p:cNvSpPr/>
          <p:nvPr/>
        </p:nvSpPr>
        <p:spPr>
          <a:xfrm>
            <a:off x="6352952" y="1913186"/>
            <a:ext cx="2294930" cy="1660029"/>
          </a:xfrm>
          <a:prstGeom prst="roundRect">
            <a:avLst>
              <a:gd name="adj" fmla="val 3475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6495008" y="2055242"/>
            <a:ext cx="2010817" cy="21453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Bonus Poin Setara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6495008" y="2349550"/>
            <a:ext cx="2010817" cy="108160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Setelah pembelian, mendapatkan bonus </a:t>
            </a:r>
            <a:r>
              <a:rPr lang="en-US" sz="10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【Poin】</a:t>
            </a:r>
            <a:r>
              <a:rPr lang="en-US" sz="10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hijau senilai setara, dapat ditukarkan dengan produk nyata di Mall Resmi.</a:t>
            </a:r>
            <a:endParaRPr lang="en-US" sz="1050" dirty="0"/>
          </a:p>
        </p:txBody>
      </p:sp>
      <p:sp>
        <p:nvSpPr>
          <p:cNvPr id="11" name="Shape 7"/>
          <p:cNvSpPr/>
          <p:nvPr/>
        </p:nvSpPr>
        <p:spPr>
          <a:xfrm>
            <a:off x="3925119" y="3706192"/>
            <a:ext cx="4722763" cy="1011064"/>
          </a:xfrm>
          <a:prstGeom prst="roundRect">
            <a:avLst>
              <a:gd name="adj" fmla="val 5705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067175" y="3848249"/>
            <a:ext cx="4438650" cy="21453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Murni Lisensi Teknologi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4067175" y="4142556"/>
            <a:ext cx="4438650" cy="432643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Alat Produktivitas Digital MG AI adalah lisensi teknologi analisis data AI murni — transparan, patuh, tanpa atribut keuangan.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03101"/>
            <a:ext cx="8151763" cy="27689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II. Matriks Pendapatan Ganda — Lapisan Pertama</a:t>
            </a:r>
            <a:endParaRPr lang="en-US" sz="1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119" y="825326"/>
            <a:ext cx="5222974" cy="295967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39954" y="2095872"/>
            <a:ext cx="2712616" cy="13841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Pendapatan dari Penjualan Produk Teknologi AI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939954" y="2289646"/>
            <a:ext cx="2712616" cy="23038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Setiap lalu lintas data komersial gross yang sah menghasilkan biaya promosi &amp; edukasi teknologi.</a:t>
            </a:r>
            <a:endParaRPr lang="en-US" sz="6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3909566"/>
            <a:ext cx="2680320" cy="83075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769790" y="3966567"/>
            <a:ext cx="132904" cy="166092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594196" y="4240262"/>
            <a:ext cx="2484165" cy="13841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17% Biaya Promosi Teknologi</a:t>
            </a:r>
            <a:endParaRPr lang="en-US" sz="850" dirty="0"/>
          </a:p>
        </p:txBody>
      </p:sp>
      <p:sp>
        <p:nvSpPr>
          <p:cNvPr id="9" name="Text 5"/>
          <p:cNvSpPr/>
          <p:nvPr/>
        </p:nvSpPr>
        <p:spPr>
          <a:xfrm>
            <a:off x="594196" y="4411861"/>
            <a:ext cx="2484165" cy="11519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Termasuk 1,5% tunjangan pemeliharaan teknis wilayah.</a:t>
            </a:r>
            <a:endParaRPr lang="en-US" sz="6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31803" y="3909566"/>
            <a:ext cx="2680320" cy="83075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505474" y="3966567"/>
            <a:ext cx="132904" cy="166092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000" dirty="0"/>
          </a:p>
        </p:txBody>
      </p:sp>
      <p:sp>
        <p:nvSpPr>
          <p:cNvPr id="12" name="Text 7"/>
          <p:cNvSpPr/>
          <p:nvPr/>
        </p:nvSpPr>
        <p:spPr>
          <a:xfrm>
            <a:off x="3329880" y="4240262"/>
            <a:ext cx="2484165" cy="13841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Pembayaran Instan</a:t>
            </a:r>
            <a:endParaRPr lang="en-US" sz="850" dirty="0"/>
          </a:p>
        </p:txBody>
      </p:sp>
      <p:sp>
        <p:nvSpPr>
          <p:cNvPr id="13" name="Text 8"/>
          <p:cNvSpPr/>
          <p:nvPr/>
        </p:nvSpPr>
        <p:spPr>
          <a:xfrm>
            <a:off x="3329880" y="4411861"/>
            <a:ext cx="2484165" cy="23038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One-Time Instant Payout — langsung dari sistem, bebas dari struktur multi-level.</a:t>
            </a:r>
            <a:endParaRPr lang="en-US" sz="6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67487" y="3909566"/>
            <a:ext cx="2680320" cy="830759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241158" y="3966567"/>
            <a:ext cx="132904" cy="166092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0"/>
          <p:cNvSpPr/>
          <p:nvPr/>
        </p:nvSpPr>
        <p:spPr>
          <a:xfrm>
            <a:off x="6065565" y="4240262"/>
            <a:ext cx="2484165" cy="13841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Agen Wilayah Mandiri</a:t>
            </a:r>
            <a:endParaRPr lang="en-US" sz="850" dirty="0"/>
          </a:p>
        </p:txBody>
      </p:sp>
      <p:sp>
        <p:nvSpPr>
          <p:cNvPr id="17" name="Text 11"/>
          <p:cNvSpPr/>
          <p:nvPr/>
        </p:nvSpPr>
        <p:spPr>
          <a:xfrm>
            <a:off x="6065565" y="4411861"/>
            <a:ext cx="2484165" cy="23038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Mengelola operasional secara mandiri dan bertanggung jawab penuh secara swadaya.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80467"/>
            <a:ext cx="8151763" cy="44298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II. Matriks Pendapatan Ganda — Lapisan Kedua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677814"/>
            <a:ext cx="2599134" cy="46784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3%</a:t>
            </a:r>
            <a:endParaRPr lang="en-US" sz="3650" dirty="0"/>
          </a:p>
        </p:txBody>
      </p:sp>
      <p:sp>
        <p:nvSpPr>
          <p:cNvPr id="4" name="Text 2"/>
          <p:cNvSpPr/>
          <p:nvPr/>
        </p:nvSpPr>
        <p:spPr>
          <a:xfrm>
            <a:off x="496119" y="2322761"/>
            <a:ext cx="2599134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Komisi Saluran Permanen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496119" y="2629272"/>
            <a:ext cx="2599134" cy="680442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Dari omset bruto produk supplier yang berhasil direkrut — berlaku selamanya dari sistem, seragam seluruh jaringan.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272433" y="1677814"/>
            <a:ext cx="2599134" cy="46784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Rp100K</a:t>
            </a:r>
            <a:endParaRPr lang="en-US" sz="3650" dirty="0"/>
          </a:p>
        </p:txBody>
      </p:sp>
      <p:sp>
        <p:nvSpPr>
          <p:cNvPr id="7" name="Text 5"/>
          <p:cNvSpPr/>
          <p:nvPr/>
        </p:nvSpPr>
        <p:spPr>
          <a:xfrm>
            <a:off x="3272433" y="2322761"/>
            <a:ext cx="2599134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Modal Awal Minimal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272433" y="2629272"/>
            <a:ext cx="2599134" cy="680442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Cukup Rp 100.000 untuk membuka dua lapisan keuntungan — rendah risiko, stabil jangka panjang.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048747" y="1677814"/>
            <a:ext cx="2599134" cy="46784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3650" dirty="0"/>
          </a:p>
        </p:txBody>
      </p:sp>
      <p:sp>
        <p:nvSpPr>
          <p:cNvPr id="10" name="Text 8"/>
          <p:cNvSpPr/>
          <p:nvPr/>
        </p:nvSpPr>
        <p:spPr>
          <a:xfrm>
            <a:off x="6048747" y="2322761"/>
            <a:ext cx="2599134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Lapisan Keuntungan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048747" y="2629272"/>
            <a:ext cx="2599134" cy="90725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Rekrutmen supplier Mall Digital menghasilkan komisi saluran rantai pasok secara permanen di samping pendapatan lapisan pertama.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96119" y="3695998"/>
            <a:ext cx="8151763" cy="566961"/>
          </a:xfrm>
          <a:prstGeom prst="roundRect">
            <a:avLst>
              <a:gd name="adj" fmla="val 10502"/>
            </a:avLst>
          </a:prstGeom>
          <a:solidFill>
            <a:srgbClr val="E1E1EA"/>
          </a:solidFill>
        </p:spPr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877" y="3896767"/>
            <a:ext cx="177180" cy="141759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956816" y="3873178"/>
            <a:ext cx="8006507" cy="22681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Modal Awal </a:t>
            </a:r>
            <a:r>
              <a:rPr lang="en-US" sz="11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Rp 100.000</a:t>
            </a:r>
            <a:r>
              <a:rPr lang="en-US" sz="1100" dirty="0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— Dua Lapisan Keuntungan: </a:t>
            </a:r>
            <a:r>
              <a:rPr lang="en-US" sz="11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17% biaya promosi + 3% komisi saluran</a:t>
            </a:r>
            <a:r>
              <a:rPr lang="en-US" sz="1100" dirty="0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, permanen dan stabil.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42" y="928092"/>
            <a:ext cx="3287316" cy="328731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925119" y="865361"/>
            <a:ext cx="4722763" cy="885974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Sistem Keanggotaan Global — Anggota &amp; Agen</a:t>
            </a:r>
            <a:endParaRPr lang="en-US" sz="275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5119" y="1963936"/>
            <a:ext cx="708794" cy="1043657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4775671" y="2105695"/>
            <a:ext cx="3872210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Anggota Global</a:t>
            </a:r>
            <a:endParaRPr lang="en-US" sz="1350" dirty="0"/>
          </a:p>
        </p:txBody>
      </p:sp>
      <p:sp>
        <p:nvSpPr>
          <p:cNvPr id="7" name="Text 2"/>
          <p:cNvSpPr/>
          <p:nvPr/>
        </p:nvSpPr>
        <p:spPr>
          <a:xfrm>
            <a:off x="4775671" y="2412206"/>
            <a:ext cx="3872210" cy="45362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Membeli paket secara sukarela, mendapatkan hak Asisten AI dan Poin setara, berpartisipasi dalam ekosistem platform.</a:t>
            </a:r>
            <a:endParaRPr lang="en-US" sz="11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5119" y="3007593"/>
            <a:ext cx="708794" cy="1270471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4775671" y="3149352"/>
            <a:ext cx="3872210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Agen Kemitraan Wilayah</a:t>
            </a:r>
            <a:endParaRPr lang="en-US" sz="1350" dirty="0"/>
          </a:p>
        </p:txBody>
      </p:sp>
      <p:sp>
        <p:nvSpPr>
          <p:cNvPr id="10" name="Text 4"/>
          <p:cNvSpPr/>
          <p:nvPr/>
        </p:nvSpPr>
        <p:spPr>
          <a:xfrm>
            <a:off x="4775671" y="3455863"/>
            <a:ext cx="3872210" cy="680442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Terbuka untuk Provinsi, Kota, dan Kabupaten di seluruh dunia — bertanggung jawab atas bimbingan teknis digital dan pengembangan pasar wilayah.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09054"/>
            <a:ext cx="8151763" cy="775097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Sistem Keanggotaan Global — Sumber Pendapatan Agen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119" y="1569393"/>
            <a:ext cx="5192688" cy="2942481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996136" y="1468934"/>
            <a:ext cx="279053" cy="279053"/>
          </a:xfrm>
          <a:prstGeom prst="roundRect">
            <a:avLst>
              <a:gd name="adj" fmla="val 18670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042645" y="1492188"/>
            <a:ext cx="186035" cy="232544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6383685" y="1511573"/>
            <a:ext cx="2268885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Tunjangan Kinerja Manajemen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383685" y="1813917"/>
            <a:ext cx="2268885" cy="55810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Berdasarkan fungsi manajemen komprehensif wilayah dan volume lalu lintas data gross.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5996136" y="2589088"/>
            <a:ext cx="279053" cy="279053"/>
          </a:xfrm>
          <a:prstGeom prst="roundRect">
            <a:avLst>
              <a:gd name="adj" fmla="val 18670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042645" y="2612343"/>
            <a:ext cx="186035" cy="232544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6383685" y="2631728"/>
            <a:ext cx="2268885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Biaya Layanan Teknis B2B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383685" y="2934072"/>
            <a:ext cx="2268885" cy="55810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Diperoleh dari layanan teknis dan kepatuhan yang diberikan kepada anggota dan mitra di wilayah.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5996136" y="3709243"/>
            <a:ext cx="279053" cy="279053"/>
          </a:xfrm>
          <a:prstGeom prst="roundRect">
            <a:avLst>
              <a:gd name="adj" fmla="val 18670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042645" y="3732498"/>
            <a:ext cx="186035" cy="232544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6383685" y="3751883"/>
            <a:ext cx="2268885" cy="193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Komisi Saluran Permanen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6383685" y="4054227"/>
            <a:ext cx="2268885" cy="55810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3% dari omset bruto produk supplier yang direkrut, berlaku selamanya dari sistem.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0336" y="98003"/>
            <a:ext cx="3298329" cy="494749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96119" y="390227"/>
            <a:ext cx="4722763" cy="1225153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Mall Digital Resmi (Komunitas Bunda): Penukaran Poin ke Produk Nyata</a:t>
            </a:r>
            <a:endParaRPr lang="en-US" sz="2550" dirty="0"/>
          </a:p>
        </p:txBody>
      </p:sp>
      <p:sp>
        <p:nvSpPr>
          <p:cNvPr id="5" name="Text 1"/>
          <p:cNvSpPr/>
          <p:nvPr/>
        </p:nvSpPr>
        <p:spPr>
          <a:xfrm>
            <a:off x="496119" y="1796058"/>
            <a:ext cx="5179963" cy="2008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i="1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Cinta Kami, Masa Depan Cerah si Kecil</a:t>
            </a:r>
            <a:endParaRPr lang="en-US" sz="1000" dirty="0"/>
          </a:p>
        </p:txBody>
      </p:sp>
      <p:sp>
        <p:nvSpPr>
          <p:cNvPr id="6" name="Shape 2"/>
          <p:cNvSpPr/>
          <p:nvPr/>
        </p:nvSpPr>
        <p:spPr>
          <a:xfrm>
            <a:off x="496119" y="2132409"/>
            <a:ext cx="2301106" cy="1551459"/>
          </a:xfrm>
          <a:prstGeom prst="roundRect">
            <a:avLst>
              <a:gd name="adj" fmla="val 3538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631552" y="2267843"/>
            <a:ext cx="2030239" cy="20411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100% Bebas Biaya Layanan</a:t>
            </a:r>
            <a:endParaRPr lang="en-US" sz="1250" dirty="0"/>
          </a:p>
        </p:txBody>
      </p:sp>
      <p:sp>
        <p:nvSpPr>
          <p:cNvPr id="8" name="Text 4"/>
          <p:cNvSpPr/>
          <p:nvPr/>
        </p:nvSpPr>
        <p:spPr>
          <a:xfrm>
            <a:off x="631552" y="2544217"/>
            <a:ext cx="2030239" cy="100421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Poin bonus anggota dapat ditukarkan secara sukarela dengan produk nyata seperti susu formula, popok, dll. — nol biaya, nol potongan.</a:t>
            </a:r>
            <a:endParaRPr lang="en-US" sz="1000" dirty="0"/>
          </a:p>
        </p:txBody>
      </p:sp>
      <p:sp>
        <p:nvSpPr>
          <p:cNvPr id="9" name="Shape 5"/>
          <p:cNvSpPr/>
          <p:nvPr/>
        </p:nvSpPr>
        <p:spPr>
          <a:xfrm>
            <a:off x="2917701" y="2132409"/>
            <a:ext cx="2301180" cy="1551459"/>
          </a:xfrm>
          <a:prstGeom prst="roundRect">
            <a:avLst>
              <a:gd name="adj" fmla="val 3538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3053135" y="2267843"/>
            <a:ext cx="2030313" cy="20411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Program Promosi Insentif</a:t>
            </a:r>
            <a:endParaRPr lang="en-US" sz="1250" dirty="0"/>
          </a:p>
        </p:txBody>
      </p:sp>
      <p:sp>
        <p:nvSpPr>
          <p:cNvPr id="11" name="Text 7"/>
          <p:cNvSpPr/>
          <p:nvPr/>
        </p:nvSpPr>
        <p:spPr>
          <a:xfrm>
            <a:off x="3053135" y="2544217"/>
            <a:ext cx="2030313" cy="803374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Murni program promosi insentif mandiri perusahaan, tidak mengandung unsur investasi keuangan, legal dan patuh.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496119" y="3804345"/>
            <a:ext cx="4722763" cy="948928"/>
          </a:xfrm>
          <a:prstGeom prst="roundRect">
            <a:avLst>
              <a:gd name="adj" fmla="val 5784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31552" y="3939778"/>
            <a:ext cx="4451896" cy="20411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🌐</a:t>
            </a:r>
            <a:r>
              <a:rPr lang="en-US" sz="1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komunitasbunda.com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631552" y="4216152"/>
            <a:ext cx="4451896" cy="401687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Kunjungi situs resmi, masuk ke Mall Komunitas Bunda, mulai penukaran Poin. </a:t>
            </a:r>
            <a:r>
              <a:rPr lang="en-US" sz="1000" dirty="0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📱</a:t>
            </a:r>
            <a:r>
              <a:rPr lang="en-US" sz="10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Mendukung unduhan otomatis APP.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89855"/>
            <a:ext cx="8151763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Lampiran Hukum: Perjanjian Pembayaran Perwakilan</a:t>
            </a:r>
            <a:endParaRPr lang="en-US" sz="1350" dirty="0"/>
          </a:p>
        </p:txBody>
      </p:sp>
      <p:sp>
        <p:nvSpPr>
          <p:cNvPr id="3" name="Text 1"/>
          <p:cNvSpPr/>
          <p:nvPr/>
        </p:nvSpPr>
        <p:spPr>
          <a:xfrm>
            <a:off x="496119" y="682154"/>
            <a:ext cx="8608963" cy="8505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Platform dan penanggung jawab saluran inti wilayah menandatangani perjanjian instruksi pembayaran otomatis satu pintu melalui </a:t>
            </a:r>
            <a:r>
              <a:rPr lang="en-US" sz="5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Xendit Payment Gateway</a:t>
            </a:r>
            <a:r>
              <a:rPr lang="en-US" sz="5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:</a:t>
            </a:r>
            <a:endParaRPr lang="en-US" sz="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3950" y="807021"/>
            <a:ext cx="4756026" cy="40712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461955" y="1912855"/>
            <a:ext cx="2070523" cy="458531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Rekening A: Mitra Utama 10%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5070488" y="1774277"/>
            <a:ext cx="1597726" cy="458531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Rekening B: Konsultan 5%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279777" y="3567134"/>
            <a:ext cx="1385783" cy="687797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Rekening C: Pemeliharaan 2%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96119" y="4918100"/>
            <a:ext cx="8608963" cy="8505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Setiap rekening menerima alokasi dana secara otomatis dan real-time sesuai persentase yang telah disepakati dalam perjanjian kepatuhan resmi.</a:t>
            </a:r>
            <a:endParaRPr lang="en-US" sz="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766911"/>
            <a:ext cx="8151763" cy="38754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Aliran Dana Transparan — Dieksekusi Otomatis via Xendit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414835"/>
            <a:ext cx="3924598" cy="1213842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750"/>
              </a:spcAft>
              <a:buNone/>
            </a:pPr>
            <a:r>
              <a:rPr lang="en-US" sz="9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Seluruh aliran dana dieksekusi secara </a:t>
            </a:r>
            <a:r>
              <a:rPr lang="en-US" sz="9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otomatis real-time</a:t>
            </a:r>
            <a:r>
              <a:rPr lang="en-US" sz="9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melalui Xendit Payment Gateway — transparan, patuh, dan dapat ditelusuri setiap saat.</a:t>
            </a:r>
            <a:endParaRPr lang="en-US" sz="9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PT. MEGA JAYA TAMBANG memiliki hak penuh untuk meminta laporan </a:t>
            </a:r>
            <a:r>
              <a:rPr lang="en-US" sz="9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Proof of Work</a:t>
            </a:r>
            <a:r>
              <a:rPr lang="en-US" sz="9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demi akuntabilitas hukum. Semua transaksi adalah </a:t>
            </a:r>
            <a:r>
              <a:rPr lang="en-US" sz="9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transaksi komersial perdata murni yang sah</a:t>
            </a:r>
            <a:r>
              <a:rPr lang="en-US" sz="9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728046" y="1439242"/>
            <a:ext cx="3924598" cy="2815233"/>
          </a:xfrm>
          <a:prstGeom prst="roundRect">
            <a:avLst>
              <a:gd name="adj" fmla="val 1851"/>
            </a:avLst>
          </a:prstGeom>
          <a:noFill/>
          <a:ln w="4763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728046" y="1772171"/>
            <a:ext cx="3924598" cy="7753"/>
          </a:xfrm>
          <a:prstGeom prst="rect">
            <a:avLst/>
          </a:prstGeom>
          <a:solidFill>
            <a:srgbClr val="000000">
              <a:alpha val="8000"/>
            </a:srgbClr>
          </a:solidFill>
        </p:spPr>
      </p:sp>
      <p:sp>
        <p:nvSpPr>
          <p:cNvPr id="6" name="Shape 4"/>
          <p:cNvSpPr/>
          <p:nvPr/>
        </p:nvSpPr>
        <p:spPr>
          <a:xfrm>
            <a:off x="4728046" y="2474788"/>
            <a:ext cx="3924598" cy="7753"/>
          </a:xfrm>
          <a:prstGeom prst="rect">
            <a:avLst/>
          </a:prstGeom>
          <a:solidFill>
            <a:srgbClr val="000000">
              <a:alpha val="8000"/>
            </a:srgbClr>
          </a:solidFill>
        </p:spPr>
      </p:sp>
      <p:sp>
        <p:nvSpPr>
          <p:cNvPr id="7" name="Shape 5"/>
          <p:cNvSpPr/>
          <p:nvPr/>
        </p:nvSpPr>
        <p:spPr>
          <a:xfrm>
            <a:off x="4728046" y="3363441"/>
            <a:ext cx="3924598" cy="7753"/>
          </a:xfrm>
          <a:prstGeom prst="rect">
            <a:avLst/>
          </a:prstGeom>
          <a:solidFill>
            <a:srgbClr val="000000">
              <a:alpha val="8000"/>
            </a:srgbClr>
          </a:solidFill>
        </p:spPr>
      </p:sp>
      <p:sp>
        <p:nvSpPr>
          <p:cNvPr id="8" name="Shape 6"/>
          <p:cNvSpPr/>
          <p:nvPr/>
        </p:nvSpPr>
        <p:spPr>
          <a:xfrm>
            <a:off x="4732883" y="1444005"/>
            <a:ext cx="782985" cy="328166"/>
          </a:xfrm>
          <a:custGeom>
            <a:avLst/>
            <a:gdLst/>
            <a:ahLst/>
            <a:cxnLst/>
            <a:rect l="l" t="t" r="r" b="b"/>
            <a:pathLst>
              <a:path w="782985" h="328166">
                <a:moveTo>
                  <a:pt x="43416" y="0"/>
                </a:moveTo>
                <a:lnTo>
                  <a:pt x="782985" y="0"/>
                </a:lnTo>
                <a:lnTo>
                  <a:pt x="782985" y="328166"/>
                </a:lnTo>
                <a:lnTo>
                  <a:pt x="0" y="328166"/>
                </a:lnTo>
                <a:lnTo>
                  <a:pt x="0" y="43416"/>
                </a:lnTo>
                <a:arcTo wR="43416" hR="43416" stAng="10800000" swAng="5400000"/>
                <a:close/>
              </a:path>
            </a:pathLst>
          </a:custGeom>
          <a:solidFill>
            <a:srgbClr val="1B1B27"/>
          </a:solidFill>
        </p:spPr>
      </p:sp>
      <p:sp>
        <p:nvSpPr>
          <p:cNvPr id="9" name="Text 7"/>
          <p:cNvSpPr/>
          <p:nvPr/>
        </p:nvSpPr>
        <p:spPr>
          <a:xfrm>
            <a:off x="4856857" y="1513880"/>
            <a:ext cx="992237" cy="1860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Rekening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5515868" y="1444005"/>
            <a:ext cx="1370261" cy="328166"/>
          </a:xfrm>
          <a:prstGeom prst="rect">
            <a:avLst/>
          </a:prstGeom>
          <a:solidFill>
            <a:srgbClr val="1B1B27"/>
          </a:solidFill>
        </p:spPr>
      </p:sp>
      <p:sp>
        <p:nvSpPr>
          <p:cNvPr id="11" name="Text 9"/>
          <p:cNvSpPr/>
          <p:nvPr/>
        </p:nvSpPr>
        <p:spPr>
          <a:xfrm>
            <a:off x="5639842" y="1513880"/>
            <a:ext cx="1579513" cy="1860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Penerima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6886129" y="1444005"/>
            <a:ext cx="782985" cy="328166"/>
          </a:xfrm>
          <a:prstGeom prst="rect">
            <a:avLst/>
          </a:prstGeom>
          <a:solidFill>
            <a:srgbClr val="1B1B27"/>
          </a:solidFill>
        </p:spPr>
      </p:sp>
      <p:sp>
        <p:nvSpPr>
          <p:cNvPr id="13" name="Text 11"/>
          <p:cNvSpPr/>
          <p:nvPr/>
        </p:nvSpPr>
        <p:spPr>
          <a:xfrm>
            <a:off x="7010102" y="1513880"/>
            <a:ext cx="992237" cy="1860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Alokasi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7669113" y="1444005"/>
            <a:ext cx="978768" cy="328166"/>
          </a:xfrm>
          <a:custGeom>
            <a:avLst/>
            <a:gdLst/>
            <a:ahLst/>
            <a:cxnLst/>
            <a:rect l="l" t="t" r="r" b="b"/>
            <a:pathLst>
              <a:path w="978768" h="328166">
                <a:moveTo>
                  <a:pt x="0" y="0"/>
                </a:moveTo>
                <a:lnTo>
                  <a:pt x="935352" y="0"/>
                </a:lnTo>
                <a:arcTo wR="43416" hR="43416" stAng="16200000" swAng="5400000"/>
                <a:lnTo>
                  <a:pt x="978768" y="328166"/>
                </a:lnTo>
                <a:lnTo>
                  <a:pt x="0" y="328166"/>
                </a:lnTo>
                <a:lnTo>
                  <a:pt x="0" y="0"/>
                </a:lnTo>
                <a:close/>
              </a:path>
            </a:pathLst>
          </a:custGeom>
          <a:solidFill>
            <a:srgbClr val="1B1B27"/>
          </a:solidFill>
        </p:spPr>
      </p:sp>
      <p:sp>
        <p:nvSpPr>
          <p:cNvPr id="15" name="Text 13"/>
          <p:cNvSpPr/>
          <p:nvPr/>
        </p:nvSpPr>
        <p:spPr>
          <a:xfrm>
            <a:off x="7793087" y="1513880"/>
            <a:ext cx="1188021" cy="1860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Keterangan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4856857" y="1844427"/>
            <a:ext cx="992237" cy="1860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A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639842" y="1844427"/>
            <a:ext cx="1579513" cy="1860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Mitra Agen Utama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7010102" y="1844427"/>
            <a:ext cx="992237" cy="1860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10%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7793087" y="1844427"/>
            <a:ext cx="730821" cy="55810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Biaya Jasa Promosi Utama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4856857" y="2547045"/>
            <a:ext cx="992237" cy="1860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B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5639842" y="2547045"/>
            <a:ext cx="1122313" cy="37207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Konsultan Teknis Lapangan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7010102" y="2547045"/>
            <a:ext cx="992237" cy="1860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5%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7793087" y="2547045"/>
            <a:ext cx="730821" cy="744141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Biaya Edukasi &amp; Promosi Teknis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4856857" y="3435697"/>
            <a:ext cx="992237" cy="1860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C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5639842" y="3435697"/>
            <a:ext cx="1122313" cy="37207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Mitra Pemeliharaan Jaringan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7010102" y="3435697"/>
            <a:ext cx="992237" cy="1860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2%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7793087" y="3435697"/>
            <a:ext cx="730821" cy="744141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Biaya Pemeliharaan Data &amp; Rantai Pasok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5842" y="106263"/>
            <a:ext cx="3287316" cy="493097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96119" y="443582"/>
            <a:ext cx="4722763" cy="1333723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🇮🇩</a:t>
            </a: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Bergabunglah Sekarang — Ekosistem Kepatuhan Global MJT</a:t>
            </a:r>
            <a:endParaRPr lang="en-US" sz="2750" dirty="0"/>
          </a:p>
        </p:txBody>
      </p:sp>
      <p:sp>
        <p:nvSpPr>
          <p:cNvPr id="5" name="Shape 1"/>
          <p:cNvSpPr/>
          <p:nvPr/>
        </p:nvSpPr>
        <p:spPr>
          <a:xfrm>
            <a:off x="496119" y="1989906"/>
            <a:ext cx="4722763" cy="2096839"/>
          </a:xfrm>
          <a:prstGeom prst="roundRect">
            <a:avLst>
              <a:gd name="adj" fmla="val 2840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500881" y="1994669"/>
            <a:ext cx="4713238" cy="1043657"/>
          </a:xfrm>
          <a:custGeom>
            <a:avLst/>
            <a:gdLst/>
            <a:ahLst/>
            <a:cxnLst/>
            <a:rect l="l" t="t" r="r" b="b"/>
            <a:pathLst>
              <a:path w="4713238" h="1043657">
                <a:moveTo>
                  <a:pt x="49619" y="0"/>
                </a:moveTo>
                <a:lnTo>
                  <a:pt x="4663619" y="0"/>
                </a:lnTo>
                <a:arcTo wR="49619" hR="49619" stAng="16200000" swAng="5400000"/>
                <a:lnTo>
                  <a:pt x="4713238" y="1043657"/>
                </a:lnTo>
                <a:lnTo>
                  <a:pt x="0" y="1043657"/>
                </a:lnTo>
                <a:lnTo>
                  <a:pt x="0" y="49619"/>
                </a:lnTo>
                <a:arcTo wR="49619" hR="49619" stAng="10800000" swAng="5400000"/>
                <a:close/>
              </a:path>
            </a:pathLst>
          </a:custGeom>
          <a:solidFill>
            <a:srgbClr val="E1E1EA"/>
          </a:solidFill>
        </p:spPr>
      </p:sp>
      <p:sp>
        <p:nvSpPr>
          <p:cNvPr id="7" name="Text 3"/>
          <p:cNvSpPr/>
          <p:nvPr/>
        </p:nvSpPr>
        <p:spPr>
          <a:xfrm>
            <a:off x="642640" y="2136428"/>
            <a:ext cx="4429720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100% Transparan Berpajak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642640" y="2442939"/>
            <a:ext cx="4429720" cy="45362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Semua penyelesaian biaya adalah pengeluaran layanan sipil murni yang sah di seluruh saluran.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500881" y="3038326"/>
            <a:ext cx="4713238" cy="1043657"/>
          </a:xfrm>
          <a:custGeom>
            <a:avLst/>
            <a:gdLst/>
            <a:ahLst/>
            <a:cxnLst/>
            <a:rect l="l" t="t" r="r" b="b"/>
            <a:pathLst>
              <a:path w="4713238" h="1043657">
                <a:moveTo>
                  <a:pt x="0" y="0"/>
                </a:moveTo>
                <a:lnTo>
                  <a:pt x="4713238" y="0"/>
                </a:lnTo>
                <a:lnTo>
                  <a:pt x="4713238" y="994039"/>
                </a:lnTo>
                <a:arcTo wR="49619" hR="49619" stAng="0" swAng="5400000"/>
                <a:lnTo>
                  <a:pt x="49619" y="1043657"/>
                </a:lnTo>
                <a:arcTo wR="49619" hR="49619" stAng="5400000" swAng="5400000"/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</p:spPr>
      </p:sp>
      <p:sp>
        <p:nvSpPr>
          <p:cNvPr id="10" name="Shape 6"/>
          <p:cNvSpPr/>
          <p:nvPr/>
        </p:nvSpPr>
        <p:spPr>
          <a:xfrm>
            <a:off x="500881" y="3038326"/>
            <a:ext cx="4713238" cy="19050"/>
          </a:xfrm>
          <a:prstGeom prst="roundRect">
            <a:avLst>
              <a:gd name="adj" fmla="val 50000"/>
            </a:avLst>
          </a:prstGeom>
          <a:solidFill>
            <a:srgbClr val="C7C7D0"/>
          </a:solidFill>
        </p:spPr>
      </p:sp>
      <p:sp>
        <p:nvSpPr>
          <p:cNvPr id="11" name="Text 7"/>
          <p:cNvSpPr/>
          <p:nvPr/>
        </p:nvSpPr>
        <p:spPr>
          <a:xfrm>
            <a:off x="642640" y="3180085"/>
            <a:ext cx="4429720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Modal Rendah, Transparansi Tinggi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642640" y="3486596"/>
            <a:ext cx="4429720" cy="45362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Mulai dari </a:t>
            </a:r>
            <a:r>
              <a:rPr 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Rp 100.000</a:t>
            </a: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 — dua lapisan keuntungan (</a:t>
            </a:r>
            <a:r>
              <a:rPr 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17% biaya promosi + 3% komisi saluran</a:t>
            </a: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), permanen dan stabil.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496119" y="4246215"/>
            <a:ext cx="4722763" cy="45362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Segera hubungi penanggung jawab kemitraan wilayah Anda, mulailah perjalanan kerja sama bisnis digital Anda!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596354"/>
            <a:ext cx="4722763" cy="89073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Build. Grow. Succeed. Together. </a:t>
            </a:r>
            <a:r>
              <a:rPr lang="en-US" sz="27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🇮🇩</a:t>
            </a:r>
            <a:endParaRPr lang="en-US" sz="27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25119" y="1699692"/>
            <a:ext cx="354360" cy="35436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456658" y="1699692"/>
            <a:ext cx="4191223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Legal &amp; Transparan</a:t>
            </a:r>
            <a:endParaRPr lang="en-US" sz="1350" dirty="0"/>
          </a:p>
        </p:txBody>
      </p:sp>
      <p:sp>
        <p:nvSpPr>
          <p:cNvPr id="6" name="Text 2"/>
          <p:cNvSpPr/>
          <p:nvPr/>
        </p:nvSpPr>
        <p:spPr>
          <a:xfrm>
            <a:off x="4456658" y="2006203"/>
            <a:ext cx="4191223" cy="680442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Ekosistem digital yang legal, transparan, dan berkelanjutan — didukung penuh oleh PT. MEGA JAYA TAMBANG, perusahaan PMA resmi Indonesia.</a:t>
            </a:r>
            <a:endParaRPr lang="en-US" sz="11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25119" y="2970163"/>
            <a:ext cx="354360" cy="35436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456658" y="2970163"/>
            <a:ext cx="4191223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Teknologi AI &amp; Mall Digital</a:t>
            </a:r>
            <a:endParaRPr lang="en-US" sz="1350" dirty="0"/>
          </a:p>
        </p:txBody>
      </p:sp>
      <p:sp>
        <p:nvSpPr>
          <p:cNvPr id="9" name="Text 4"/>
          <p:cNvSpPr/>
          <p:nvPr/>
        </p:nvSpPr>
        <p:spPr>
          <a:xfrm>
            <a:off x="4456658" y="3276674"/>
            <a:ext cx="4191223" cy="45362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Kemitraan Wilayah · Rantai Pasok Global — ekosistem terintegrasi untuk era digital.</a:t>
            </a:r>
            <a:endParaRPr lang="en-US" sz="11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25119" y="4013820"/>
            <a:ext cx="354360" cy="35436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456658" y="4013820"/>
            <a:ext cx="4191223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Mitra Terpercaya</a:t>
            </a:r>
            <a:endParaRPr lang="en-US" sz="1350" dirty="0"/>
          </a:p>
        </p:txBody>
      </p:sp>
      <p:sp>
        <p:nvSpPr>
          <p:cNvPr id="12" name="Text 6"/>
          <p:cNvSpPr/>
          <p:nvPr/>
        </p:nvSpPr>
        <p:spPr>
          <a:xfrm>
            <a:off x="4456658" y="4320332"/>
            <a:ext cx="4191223" cy="22681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MJT Group — Mitra Terpercaya Anda di Era Digital </a:t>
            </a:r>
            <a:r>
              <a:rPr lang="en-US" sz="1100" dirty="0">
                <a:solidFill>
                  <a:srgbClr val="000000"/>
                </a:solidFill>
                <a:latin typeface="Roboto" panose="02000000000000000000" pitchFamily="34" charset="0"/>
                <a:ea typeface="Roboto" panose="02000000000000000000" pitchFamily="34" charset="-122"/>
                <a:cs typeface="Roboto" panose="02000000000000000000" pitchFamily="34" charset="-120"/>
              </a:rPr>
              <a:t>🇮🇩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2095054"/>
            <a:ext cx="8151763" cy="44298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Sumber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2821558"/>
            <a:ext cx="8608963" cy="226814"/>
          </a:xfrm>
          <a:prstGeom prst="rect">
            <a:avLst/>
          </a:prstGeom>
          <a:noFill/>
        </p:spPr>
        <p:txBody>
          <a:bodyPr wrap="none" lIns="0" tIns="56707" rIns="0" bIns="0" rtlCol="0" anchor="t"/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zh-CN" altLang="en-US" sz="110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MG-AI (白皮书中文).pptx</a:t>
            </a:r>
            <a:endParaRPr lang="zh-CN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1B1B27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1B1B27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5194</Words>
  <Application>WPS 演示</Application>
  <PresentationFormat>On-screen Show (16:9)</PresentationFormat>
  <Paragraphs>206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36" baseType="lpstr">
      <vt:lpstr>Arial</vt:lpstr>
      <vt:lpstr>宋体</vt:lpstr>
      <vt:lpstr>Wingdings</vt:lpstr>
      <vt:lpstr>Raleway</vt:lpstr>
      <vt:lpstr>Raleway</vt:lpstr>
      <vt:lpstr>Raleway</vt:lpstr>
      <vt:lpstr>Roboto Bold</vt:lpstr>
      <vt:lpstr>Roboto Bold</vt:lpstr>
      <vt:lpstr>Roboto Bold</vt:lpstr>
      <vt:lpstr>Roboto</vt:lpstr>
      <vt:lpstr>Roboto</vt:lpstr>
      <vt:lpstr>Roboto</vt:lpstr>
      <vt:lpstr>Apple Color Emoji</vt:lpstr>
      <vt:lpstr>Calibri</vt:lpstr>
      <vt:lpstr>Helvetica Neue</vt:lpstr>
      <vt:lpstr>微软雅黑</vt:lpstr>
      <vt:lpstr>汉仪旗黑</vt:lpstr>
      <vt:lpstr>宋体</vt:lpstr>
      <vt:lpstr>Arial Unicode MS</vt:lpstr>
      <vt:lpstr>等线</vt:lpstr>
      <vt:lpstr>苹方-简</vt:lpstr>
      <vt:lpstr>宋体-简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sidong wu</cp:lastModifiedBy>
  <cp:revision>2</cp:revision>
  <dcterms:created xsi:type="dcterms:W3CDTF">2026-08-12T20:34:21Z</dcterms:created>
  <dcterms:modified xsi:type="dcterms:W3CDTF">2026-08-12T20:34:21Z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E41C1E3731230C5DCCD87C6A8F7A7EE9_43</vt:lpwstr>
  </property>
  <property fmtid="{D5CDD505-2E9C-101B-9397-08002B2CF9AE}" pid="3" name="KSOProductBuildVer">
    <vt:lpwstr>2052-12.1.23155.23155</vt:lpwstr>
  </property>
</Properties>
</file>