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0.svg" ContentType="image/svg+xml"/>
  <Override PartName="/ppt/media/image13.svg" ContentType="image/svg+xml"/>
  <Override PartName="/ppt/media/image15.svg" ContentType="image/svg+xml"/>
  <Override PartName="/ppt/media/image17.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Lst>
  <p:sldSz cx="9144000" cy="5143500"/>
  <p:notesSz cx="5143500" cy="9144000"/>
  <p:embeddedFontLst>
    <p:embeddedFont>
      <p:font typeface="Prata" panose="00000500000000000000" pitchFamily="34" charset="0"/>
      <p:regular r:id="rId17"/>
    </p:embeddedFont>
    <p:embeddedFont>
      <p:font typeface="Prata" panose="00000500000000000000" pitchFamily="34" charset="-122"/>
      <p:regular r:id="rId18"/>
    </p:embeddedFont>
    <p:embeddedFont>
      <p:font typeface="Prata" panose="00000500000000000000" pitchFamily="34" charset="-120"/>
      <p:regular r:id="rId19"/>
    </p:embeddedFont>
    <p:embeddedFont>
      <p:font typeface="Raleway" pitchFamily="34" charset="0"/>
      <p:regular r:id="rId20"/>
    </p:embeddedFont>
    <p:embeddedFont>
      <p:font typeface="Raleway" pitchFamily="34" charset="-122"/>
      <p:regular r:id="rId21"/>
    </p:embeddedFont>
    <p:embeddedFont>
      <p:font typeface="Raleway" pitchFamily="34" charset="-120"/>
      <p:regular r:id="rId22"/>
    </p:embeddedFont>
    <p:embeddedFont>
      <p:font typeface="Raleway Bold" pitchFamily="34" charset="0"/>
      <p:regular r:id="rId23"/>
    </p:embeddedFont>
    <p:embeddedFont>
      <p:font typeface="Raleway Bold" pitchFamily="34" charset="-122"/>
      <p:regular r:id="rId24"/>
    </p:embeddedFont>
    <p:embeddedFont>
      <p:font typeface="Raleway Bold" pitchFamily="34" charset="-120"/>
      <p:regular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5" Type="http://schemas.openxmlformats.org/officeDocument/2006/relationships/font" Target="fonts/font9.fntdata"/><Relationship Id="rId24" Type="http://schemas.openxmlformats.org/officeDocument/2006/relationships/font" Target="fonts/font8.fntdata"/><Relationship Id="rId23" Type="http://schemas.openxmlformats.org/officeDocument/2006/relationships/font" Target="fonts/font7.fntdata"/><Relationship Id="rId22" Type="http://schemas.openxmlformats.org/officeDocument/2006/relationships/font" Target="fonts/font6.fntdata"/><Relationship Id="rId21" Type="http://schemas.openxmlformats.org/officeDocument/2006/relationships/font" Target="fonts/font5.fntdata"/><Relationship Id="rId20" Type="http://schemas.openxmlformats.org/officeDocument/2006/relationships/font" Target="fonts/font4.fntdata"/><Relationship Id="rId2" Type="http://schemas.openxmlformats.org/officeDocument/2006/relationships/theme" Target="theme/theme1.xml"/><Relationship Id="rId19" Type="http://schemas.openxmlformats.org/officeDocument/2006/relationships/font" Target="fonts/font3.fntdata"/><Relationship Id="rId18" Type="http://schemas.openxmlformats.org/officeDocument/2006/relationships/font" Target="fonts/font2.fntdata"/><Relationship Id="rId17" Type="http://schemas.openxmlformats.org/officeDocument/2006/relationships/font" Target="fonts/font1.fntdata"/><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1B1C1D"/>
          </a:solidFill>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sv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8.svg"/><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0.sv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15.svg"/><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17.svg"/><Relationship Id="rId1"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540023" y="1887438"/>
            <a:ext cx="8063954" cy="482203"/>
          </a:xfrm>
          <a:prstGeom prst="rect">
            <a:avLst/>
          </a:prstGeom>
          <a:noFill/>
        </p:spPr>
        <p:txBody>
          <a:bodyPr wrap="none" lIns="0" tIns="0" rIns="0" bIns="0" rtlCol="0" anchor="t"/>
          <a:lstStyle/>
          <a:p>
            <a:pPr marL="0" indent="0" algn="ctr">
              <a:lnSpc>
                <a:spcPct val="104000"/>
              </a:lnSpc>
              <a:buNone/>
            </a:pPr>
            <a:r>
              <a:rPr lang="zh-CN" alt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PT. MEGA JAYA TAMBANG（美佳礦業）</a:t>
            </a:r>
            <a:endParaRPr lang="zh-CN" sz="3000" dirty="0"/>
          </a:p>
        </p:txBody>
      </p:sp>
      <p:sp>
        <p:nvSpPr>
          <p:cNvPr id="4" name="Text 1"/>
          <p:cNvSpPr/>
          <p:nvPr/>
        </p:nvSpPr>
        <p:spPr>
          <a:xfrm>
            <a:off x="311423" y="2601069"/>
            <a:ext cx="8521154" cy="246906"/>
          </a:xfrm>
          <a:prstGeom prst="rect">
            <a:avLst/>
          </a:prstGeom>
          <a:noFill/>
        </p:spPr>
        <p:txBody>
          <a:bodyPr wrap="none" lIns="0" tIns="0" rIns="0" bIns="0" rtlCol="0" anchor="t"/>
          <a:lstStyle/>
          <a:p>
            <a:pPr marL="0" indent="0" algn="ctr">
              <a:lnSpc>
                <a:spcPct val="133000"/>
              </a:lnSpc>
              <a:buNone/>
            </a:pPr>
            <a:r>
              <a:rPr lang="zh-CN" altLang="en-US" sz="1200" dirty="0">
                <a:solidFill>
                  <a:srgbClr val="CFCBBF"/>
                </a:solidFill>
                <a:latin typeface="Raleway" pitchFamily="34" charset="0"/>
                <a:ea typeface="Raleway" pitchFamily="34" charset="-122"/>
                <a:cs typeface="Raleway" pitchFamily="34" charset="-120"/>
              </a:rPr>
              <a:t>關於 1.0 數字生產力工具技術授權與實體商貿合作之官方合規公示</a:t>
            </a:r>
            <a:endParaRPr lang="zh-CN" sz="1200" dirty="0"/>
          </a:p>
        </p:txBody>
      </p:sp>
      <p:sp>
        <p:nvSpPr>
          <p:cNvPr id="5" name="Shape 2"/>
          <p:cNvSpPr/>
          <p:nvPr/>
        </p:nvSpPr>
        <p:spPr>
          <a:xfrm>
            <a:off x="540023" y="3021509"/>
            <a:ext cx="1110555" cy="234479"/>
          </a:xfrm>
          <a:prstGeom prst="roundRect">
            <a:avLst>
              <a:gd name="adj" fmla="val 7897"/>
            </a:avLst>
          </a:prstGeom>
          <a:solidFill>
            <a:srgbClr val="443D09"/>
          </a:solidFill>
        </p:spPr>
      </p:sp>
      <p:sp>
        <p:nvSpPr>
          <p:cNvPr id="6" name="Text 3"/>
          <p:cNvSpPr/>
          <p:nvPr/>
        </p:nvSpPr>
        <p:spPr>
          <a:xfrm>
            <a:off x="632594" y="3067794"/>
            <a:ext cx="1382613" cy="141908"/>
          </a:xfrm>
          <a:prstGeom prst="rect">
            <a:avLst/>
          </a:prstGeom>
          <a:noFill/>
        </p:spPr>
        <p:txBody>
          <a:bodyPr wrap="none" lIns="0" tIns="0" rIns="0" bIns="0" rtlCol="0" anchor="t"/>
          <a:lstStyle/>
          <a:p>
            <a:pPr marL="0" indent="0" algn="l">
              <a:lnSpc>
                <a:spcPct val="96000"/>
              </a:lnSpc>
              <a:buNone/>
            </a:pPr>
            <a:r>
              <a:rPr lang="zh-CN" altLang="en-US" sz="950" dirty="0">
                <a:solidFill>
                  <a:srgbClr val="000000"/>
                </a:solidFill>
                <a:latin typeface="Raleway" pitchFamily="34" charset="0"/>
                <a:ea typeface="Raleway" pitchFamily="34" charset="-122"/>
                <a:cs typeface="Raleway" pitchFamily="34" charset="-120"/>
              </a:rPr>
              <a:t>🚀</a:t>
            </a:r>
            <a:r>
              <a:rPr lang="zh-CN" altLang="en-US" sz="950" dirty="0">
                <a:solidFill>
                  <a:srgbClr val="CFCBBF"/>
                </a:solidFill>
                <a:latin typeface="Raleway" pitchFamily="34" charset="0"/>
                <a:ea typeface="Raleway" pitchFamily="34" charset="-122"/>
                <a:cs typeface="Raleway" pitchFamily="34" charset="-120"/>
              </a:rPr>
              <a:t> 科技賦能實業</a:t>
            </a:r>
            <a:endParaRPr lang="zh-CN" sz="950" dirty="0"/>
          </a:p>
        </p:txBody>
      </p:sp>
      <p:sp>
        <p:nvSpPr>
          <p:cNvPr id="7" name="Shape 4"/>
          <p:cNvSpPr/>
          <p:nvPr/>
        </p:nvSpPr>
        <p:spPr>
          <a:xfrm>
            <a:off x="1727671" y="3021509"/>
            <a:ext cx="1048866" cy="234479"/>
          </a:xfrm>
          <a:prstGeom prst="roundRect">
            <a:avLst>
              <a:gd name="adj" fmla="val 7897"/>
            </a:avLst>
          </a:prstGeom>
          <a:noFill/>
          <a:ln w="4763">
            <a:solidFill>
              <a:srgbClr val="EEE27D"/>
            </a:solidFill>
            <a:prstDash val="solid"/>
          </a:ln>
        </p:spPr>
      </p:sp>
      <p:sp>
        <p:nvSpPr>
          <p:cNvPr id="8" name="Text 5"/>
          <p:cNvSpPr/>
          <p:nvPr/>
        </p:nvSpPr>
        <p:spPr>
          <a:xfrm>
            <a:off x="1820242" y="3067794"/>
            <a:ext cx="1320924" cy="141908"/>
          </a:xfrm>
          <a:prstGeom prst="rect">
            <a:avLst/>
          </a:prstGeom>
          <a:noFill/>
        </p:spPr>
        <p:txBody>
          <a:bodyPr wrap="none" lIns="0" tIns="0" rIns="0" bIns="0" rtlCol="0" anchor="t"/>
          <a:lstStyle/>
          <a:p>
            <a:pPr marL="0" indent="0" algn="l">
              <a:lnSpc>
                <a:spcPct val="96000"/>
              </a:lnSpc>
              <a:buNone/>
            </a:pPr>
            <a:r>
              <a:rPr lang="zh-CN" altLang="en-US" sz="950" dirty="0">
                <a:solidFill>
                  <a:srgbClr val="EEE27D"/>
                </a:solidFill>
                <a:latin typeface="Raleway" pitchFamily="34" charset="0"/>
                <a:ea typeface="Raleway" pitchFamily="34" charset="-122"/>
                <a:cs typeface="Raleway" pitchFamily="34" charset="-120"/>
              </a:rPr>
              <a:t>扁平化商貿合作</a:t>
            </a:r>
            <a:endParaRPr lang="zh-CN" sz="950" dirty="0"/>
          </a:p>
        </p:txBody>
      </p:sp>
      <p:sp>
        <p:nvSpPr>
          <p:cNvPr id="9" name="Shape 6"/>
          <p:cNvSpPr/>
          <p:nvPr/>
        </p:nvSpPr>
        <p:spPr>
          <a:xfrm>
            <a:off x="2853630" y="3021509"/>
            <a:ext cx="1542380" cy="234479"/>
          </a:xfrm>
          <a:prstGeom prst="roundRect">
            <a:avLst>
              <a:gd name="adj" fmla="val 7897"/>
            </a:avLst>
          </a:prstGeom>
          <a:noFill/>
          <a:ln w="4763">
            <a:solidFill>
              <a:srgbClr val="EEE27D"/>
            </a:solidFill>
            <a:prstDash val="solid"/>
          </a:ln>
        </p:spPr>
      </p:sp>
      <p:sp>
        <p:nvSpPr>
          <p:cNvPr id="10" name="Text 7"/>
          <p:cNvSpPr/>
          <p:nvPr/>
        </p:nvSpPr>
        <p:spPr>
          <a:xfrm>
            <a:off x="2946202" y="3067794"/>
            <a:ext cx="1814438" cy="141908"/>
          </a:xfrm>
          <a:prstGeom prst="rect">
            <a:avLst/>
          </a:prstGeom>
          <a:noFill/>
        </p:spPr>
        <p:txBody>
          <a:bodyPr wrap="none" lIns="0" tIns="0" rIns="0" bIns="0" rtlCol="0" anchor="t"/>
          <a:lstStyle/>
          <a:p>
            <a:pPr marL="0" indent="0" algn="l">
              <a:lnSpc>
                <a:spcPct val="96000"/>
              </a:lnSpc>
              <a:buNone/>
            </a:pPr>
            <a:r>
              <a:rPr lang="zh-CN" altLang="en-US" sz="950" dirty="0">
                <a:solidFill>
                  <a:srgbClr val="EEE27D"/>
                </a:solidFill>
                <a:latin typeface="Raleway" pitchFamily="34" charset="0"/>
                <a:ea typeface="Raleway" pitchFamily="34" charset="-122"/>
                <a:cs typeface="Raleway" pitchFamily="34" charset="-120"/>
              </a:rPr>
              <a:t>實體供應鏈渠道深度合攏</a:t>
            </a:r>
            <a:endParaRPr lang="zh-CN"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1342355"/>
            <a:ext cx="8063954" cy="482203"/>
          </a:xfrm>
          <a:prstGeom prst="rect">
            <a:avLst/>
          </a:prstGeom>
          <a:noFill/>
        </p:spPr>
        <p:txBody>
          <a:bodyPr wrap="none" lIns="0" tIns="0" rIns="0" bIns="0" rtlCol="0" anchor="t"/>
          <a:lstStyle/>
          <a:p>
            <a:pPr marL="0" indent="0" algn="l">
              <a:lnSpc>
                <a:spcPct val="104000"/>
              </a:lnSpc>
              <a:buNone/>
            </a:pPr>
            <a:r>
              <a:rPr lang="zh-CN" alt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【版塊一】技術授權與商貿本質</a:t>
            </a:r>
            <a:endParaRPr lang="zh-CN" sz="3000" dirty="0"/>
          </a:p>
        </p:txBody>
      </p:sp>
      <p:pic>
        <p:nvPicPr>
          <p:cNvPr id="3"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0023" y="2133154"/>
            <a:ext cx="2585145" cy="1667917"/>
          </a:xfrm>
          <a:prstGeom prst="rect">
            <a:avLst/>
          </a:prstGeom>
        </p:spPr>
      </p:pic>
      <p:sp>
        <p:nvSpPr>
          <p:cNvPr id="4" name="Text 1"/>
          <p:cNvSpPr/>
          <p:nvPr/>
        </p:nvSpPr>
        <p:spPr>
          <a:xfrm>
            <a:off x="789533" y="2306464"/>
            <a:ext cx="2162324"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商品名稱</a:t>
            </a:r>
            <a:endParaRPr lang="zh-CN" sz="1500" dirty="0"/>
          </a:p>
        </p:txBody>
      </p:sp>
      <p:sp>
        <p:nvSpPr>
          <p:cNvPr id="5" name="Text 2"/>
          <p:cNvSpPr/>
          <p:nvPr/>
        </p:nvSpPr>
        <p:spPr>
          <a:xfrm>
            <a:off x="789533" y="2640137"/>
            <a:ext cx="2162324" cy="246906"/>
          </a:xfrm>
          <a:prstGeom prst="rect">
            <a:avLst/>
          </a:prstGeom>
          <a:noFill/>
        </p:spPr>
        <p:txBody>
          <a:bodyPr wrap="none" lIns="0" tIns="0" rIns="0" bIns="0" rtlCol="0" anchor="t"/>
          <a:lstStyle/>
          <a:p>
            <a:pPr marL="0" indent="0" algn="l">
              <a:lnSpc>
                <a:spcPct val="133000"/>
              </a:lnSpc>
              <a:buNone/>
            </a:pPr>
            <a:r>
              <a:rPr lang="zh-CN" altLang="en-US" sz="1200" dirty="0">
                <a:solidFill>
                  <a:srgbClr val="CFCBBF"/>
                </a:solidFill>
                <a:latin typeface="Raleway" pitchFamily="34" charset="0"/>
                <a:ea typeface="Raleway" pitchFamily="34" charset="-122"/>
                <a:cs typeface="Raleway" pitchFamily="34" charset="-120"/>
              </a:rPr>
              <a:t>核心技術授權產品包 1.0</a:t>
            </a:r>
            <a:endParaRPr lang="zh-CN" sz="1200" dirty="0"/>
          </a:p>
        </p:txBody>
      </p:sp>
      <p:pic>
        <p:nvPicPr>
          <p:cNvPr id="6" name="Image 1"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279428" y="2133154"/>
            <a:ext cx="2585145" cy="1667917"/>
          </a:xfrm>
          <a:prstGeom prst="rect">
            <a:avLst/>
          </a:prstGeom>
        </p:spPr>
      </p:pic>
      <p:sp>
        <p:nvSpPr>
          <p:cNvPr id="7" name="Text 3"/>
          <p:cNvSpPr/>
          <p:nvPr/>
        </p:nvSpPr>
        <p:spPr>
          <a:xfrm>
            <a:off x="3528938" y="2306464"/>
            <a:ext cx="2162324"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法理定義</a:t>
            </a:r>
            <a:endParaRPr lang="zh-CN" sz="1500" dirty="0"/>
          </a:p>
        </p:txBody>
      </p:sp>
      <p:sp>
        <p:nvSpPr>
          <p:cNvPr id="8" name="Text 4"/>
          <p:cNvSpPr/>
          <p:nvPr/>
        </p:nvSpPr>
        <p:spPr>
          <a:xfrm>
            <a:off x="3528938" y="2640137"/>
            <a:ext cx="2162324" cy="987623"/>
          </a:xfrm>
          <a:prstGeom prst="rect">
            <a:avLst/>
          </a:prstGeom>
          <a:noFill/>
        </p:spPr>
        <p:txBody>
          <a:bodyPr wrap="square" lIns="0" tIns="0" rIns="0" bIns="0" rtlCol="0" anchor="t">
            <a:normAutofit/>
          </a:bodyPr>
          <a:lstStyle/>
          <a:p>
            <a:pPr marL="0" indent="0" algn="l">
              <a:lnSpc>
                <a:spcPct val="133000"/>
              </a:lnSpc>
              <a:buNone/>
            </a:pPr>
            <a:r>
              <a:rPr lang="zh-CN" altLang="en-US" sz="1200" dirty="0">
                <a:solidFill>
                  <a:srgbClr val="CFCBBF"/>
                </a:solidFill>
                <a:latin typeface="Raleway" pitchFamily="34" charset="0"/>
                <a:ea typeface="Raleway" pitchFamily="34" charset="-122"/>
                <a:cs typeface="Raleway" pitchFamily="34" charset="-120"/>
              </a:rPr>
              <a:t>用戶選購獲取平台人工智能大數據分析工具之技術授權，合同屬於合法、純粹的 B2B 民事商貿與技術服務外包契約。</a:t>
            </a:r>
            <a:endParaRPr lang="zh-CN" sz="1200" dirty="0"/>
          </a:p>
        </p:txBody>
      </p:sp>
      <p:pic>
        <p:nvPicPr>
          <p:cNvPr id="9" name="Image 2"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18833" y="2133154"/>
            <a:ext cx="2585145" cy="1667917"/>
          </a:xfrm>
          <a:prstGeom prst="rect">
            <a:avLst/>
          </a:prstGeom>
        </p:spPr>
      </p:pic>
      <p:sp>
        <p:nvSpPr>
          <p:cNvPr id="10" name="Text 5"/>
          <p:cNvSpPr/>
          <p:nvPr/>
        </p:nvSpPr>
        <p:spPr>
          <a:xfrm>
            <a:off x="6268343" y="2306464"/>
            <a:ext cx="2162324"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合規隔離</a:t>
            </a:r>
            <a:endParaRPr lang="zh-CN" sz="1500" dirty="0"/>
          </a:p>
        </p:txBody>
      </p:sp>
      <p:sp>
        <p:nvSpPr>
          <p:cNvPr id="11" name="Text 6"/>
          <p:cNvSpPr/>
          <p:nvPr/>
        </p:nvSpPr>
        <p:spPr>
          <a:xfrm>
            <a:off x="6268343" y="2640137"/>
            <a:ext cx="2162324" cy="987623"/>
          </a:xfrm>
          <a:prstGeom prst="rect">
            <a:avLst/>
          </a:prstGeom>
          <a:noFill/>
        </p:spPr>
        <p:txBody>
          <a:bodyPr wrap="square" lIns="0" tIns="0" rIns="0" bIns="0" rtlCol="0" anchor="t">
            <a:normAutofit/>
          </a:bodyPr>
          <a:lstStyle/>
          <a:p>
            <a:pPr marL="0" indent="0" algn="l">
              <a:lnSpc>
                <a:spcPct val="133000"/>
              </a:lnSpc>
              <a:buNone/>
            </a:pPr>
            <a:r>
              <a:rPr lang="zh-CN" altLang="en-US" sz="1200" dirty="0">
                <a:solidFill>
                  <a:srgbClr val="CFCBBF"/>
                </a:solidFill>
                <a:latin typeface="Raleway" pitchFamily="34" charset="0"/>
                <a:ea typeface="Raleway" pitchFamily="34" charset="-122"/>
                <a:cs typeface="Raleway" pitchFamily="34" charset="-120"/>
              </a:rPr>
              <a:t>本項目全面實行單一、扁平化的渠道服務費結算機制，不含任何金融投資、理財或多級分銷，各級加盟商獨立營運、自理盈虧。</a:t>
            </a:r>
            <a:endParaRPr lang="zh-CN"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443061"/>
            <a:ext cx="8063954" cy="904131"/>
          </a:xfrm>
          <a:prstGeom prst="rect">
            <a:avLst/>
          </a:prstGeom>
          <a:noFill/>
        </p:spPr>
        <p:txBody>
          <a:bodyPr wrap="square" lIns="0" tIns="0" rIns="0" bIns="0" rtlCol="0" anchor="t">
            <a:normAutofit/>
          </a:bodyPr>
          <a:lstStyle/>
          <a:p>
            <a:pPr marL="0" indent="0" algn="l">
              <a:lnSpc>
                <a:spcPct val="104000"/>
              </a:lnSpc>
              <a:buNone/>
            </a:pPr>
            <a:r>
              <a:rPr lang="zh-CN" altLang="en-US" sz="2800" dirty="0">
                <a:solidFill>
                  <a:srgbClr val="F2E782"/>
                </a:solidFill>
                <a:latin typeface="Prata" panose="00000500000000000000" pitchFamily="34" charset="0"/>
                <a:ea typeface="Prata" panose="00000500000000000000" pitchFamily="34" charset="-122"/>
                <a:cs typeface="Prata" panose="00000500000000000000" pitchFamily="34" charset="-120"/>
              </a:rPr>
              <a:t>【版塊二】商貿結算機制 · 渠道與供應鏈服務費用撥比</a:t>
            </a:r>
            <a:endParaRPr lang="zh-CN" sz="2800" dirty="0"/>
          </a:p>
        </p:txBody>
      </p:sp>
      <p:sp>
        <p:nvSpPr>
          <p:cNvPr id="3" name="Shape 1"/>
          <p:cNvSpPr/>
          <p:nvPr/>
        </p:nvSpPr>
        <p:spPr>
          <a:xfrm>
            <a:off x="435918" y="1550566"/>
            <a:ext cx="4063752" cy="1742033"/>
          </a:xfrm>
          <a:prstGeom prst="roundRect">
            <a:avLst>
              <a:gd name="adj" fmla="val 1246"/>
            </a:avLst>
          </a:prstGeom>
          <a:solidFill>
            <a:srgbClr val="1B1B27"/>
          </a:solidFill>
        </p:spPr>
      </p:sp>
      <p:sp>
        <p:nvSpPr>
          <p:cNvPr id="4" name="Text 2"/>
          <p:cNvSpPr/>
          <p:nvPr/>
        </p:nvSpPr>
        <p:spPr>
          <a:xfrm>
            <a:off x="580579" y="1686148"/>
            <a:ext cx="3774430" cy="225996"/>
          </a:xfrm>
          <a:prstGeom prst="rect">
            <a:avLst/>
          </a:prstGeom>
          <a:noFill/>
        </p:spPr>
        <p:txBody>
          <a:bodyPr wrap="none" lIns="0" tIns="0" rIns="0" bIns="0" rtlCol="0" anchor="t"/>
          <a:lstStyle/>
          <a:p>
            <a:pPr marL="0" indent="0" algn="l">
              <a:lnSpc>
                <a:spcPct val="104000"/>
              </a:lnSpc>
              <a:buNone/>
            </a:pPr>
            <a:r>
              <a:rPr lang="zh-CN" altLang="en-US" sz="1400" dirty="0">
                <a:solidFill>
                  <a:srgbClr val="F2E782"/>
                </a:solidFill>
                <a:latin typeface="Prata" panose="00000500000000000000" pitchFamily="34" charset="0"/>
                <a:ea typeface="Prata" panose="00000500000000000000" pitchFamily="34" charset="-122"/>
                <a:cs typeface="Prata" panose="00000500000000000000" pitchFamily="34" charset="-120"/>
              </a:rPr>
              <a:t>第一項 — 17% 渠道綜合宣傳與教育技術服務費</a:t>
            </a:r>
            <a:endParaRPr lang="zh-CN" sz="1400" dirty="0"/>
          </a:p>
        </p:txBody>
      </p:sp>
      <p:sp>
        <p:nvSpPr>
          <p:cNvPr id="5" name="Text 3"/>
          <p:cNvSpPr/>
          <p:nvPr/>
        </p:nvSpPr>
        <p:spPr>
          <a:xfrm>
            <a:off x="580579" y="2047726"/>
            <a:ext cx="3774430" cy="1121048"/>
          </a:xfrm>
          <a:prstGeom prst="rect">
            <a:avLst/>
          </a:prstGeom>
          <a:noFill/>
        </p:spPr>
        <p:txBody>
          <a:bodyPr wrap="square" lIns="0" tIns="0" rIns="0" bIns="0" rtlCol="0" anchor="t">
            <a:normAutofit/>
          </a:bodyPr>
          <a:lstStyle/>
          <a:p>
            <a:pPr marL="0" indent="0" algn="l">
              <a:lnSpc>
                <a:spcPct val="129000"/>
              </a:lnSpc>
              <a:buNone/>
            </a:pPr>
            <a:r>
              <a:rPr lang="zh-CN" altLang="en-US" sz="1100" dirty="0">
                <a:solidFill>
                  <a:srgbClr val="CFCBBF"/>
                </a:solidFill>
                <a:latin typeface="Raleway" pitchFamily="34" charset="0"/>
                <a:ea typeface="Raleway" pitchFamily="34" charset="-122"/>
                <a:cs typeface="Raleway" pitchFamily="34" charset="-120"/>
              </a:rPr>
              <a:t>凡成功引流促成軟件技術授權完稅流水者，財務系統一律發放由公司一次性結清之 </a:t>
            </a:r>
            <a:r>
              <a:rPr lang="zh-CN" altLang="en-US" sz="1100" b="1" dirty="0">
                <a:solidFill>
                  <a:srgbClr val="CFCBBF"/>
                </a:solidFill>
                <a:latin typeface="Raleway Bold" pitchFamily="34" charset="0"/>
                <a:ea typeface="Raleway Bold" pitchFamily="34" charset="-122"/>
                <a:cs typeface="Raleway Bold" pitchFamily="34" charset="-120"/>
              </a:rPr>
              <a:t>17%</a:t>
            </a:r>
            <a:r>
              <a:rPr lang="zh-CN" altLang="en-US" sz="1100" dirty="0">
                <a:solidFill>
                  <a:srgbClr val="CFCBBF"/>
                </a:solidFill>
                <a:latin typeface="Raleway" pitchFamily="34" charset="0"/>
                <a:ea typeface="Raleway" pitchFamily="34" charset="-122"/>
                <a:cs typeface="Raleway" pitchFamily="34" charset="-120"/>
              </a:rPr>
              <a:t> 綜合宣傳服務費（內含 1.5% 區域技術運維津貼，依據線下 B2B 定向代付協議由銀行網關自動即時結算分流，手續完備，完全接受相關金融機構與法律之常規監管）。</a:t>
            </a:r>
            <a:endParaRPr lang="zh-CN" sz="1100" dirty="0"/>
          </a:p>
        </p:txBody>
      </p:sp>
      <p:sp>
        <p:nvSpPr>
          <p:cNvPr id="6" name="Text 4"/>
          <p:cNvSpPr/>
          <p:nvPr/>
        </p:nvSpPr>
        <p:spPr>
          <a:xfrm>
            <a:off x="4753198" y="1686148"/>
            <a:ext cx="3855541" cy="451991"/>
          </a:xfrm>
          <a:prstGeom prst="rect">
            <a:avLst/>
          </a:prstGeom>
          <a:noFill/>
        </p:spPr>
        <p:txBody>
          <a:bodyPr wrap="square" lIns="0" tIns="0" rIns="0" bIns="0" rtlCol="0" anchor="t">
            <a:normAutofit/>
          </a:bodyPr>
          <a:lstStyle/>
          <a:p>
            <a:pPr marL="0" indent="0" algn="l">
              <a:lnSpc>
                <a:spcPct val="104000"/>
              </a:lnSpc>
              <a:buNone/>
            </a:pPr>
            <a:r>
              <a:rPr lang="zh-CN" altLang="en-US" sz="1400" dirty="0">
                <a:solidFill>
                  <a:srgbClr val="F2E782"/>
                </a:solidFill>
                <a:latin typeface="Prata" panose="00000500000000000000" pitchFamily="34" charset="0"/>
                <a:ea typeface="Prata" panose="00000500000000000000" pitchFamily="34" charset="-122"/>
                <a:cs typeface="Prata" panose="00000500000000000000" pitchFamily="34" charset="-120"/>
              </a:rPr>
              <a:t>第二項 — 3% 福利商城（Toko）供應鏈渠道服務費</a:t>
            </a:r>
            <a:endParaRPr lang="zh-CN" sz="1400" dirty="0"/>
          </a:p>
        </p:txBody>
      </p:sp>
      <p:sp>
        <p:nvSpPr>
          <p:cNvPr id="7" name="Text 5"/>
          <p:cNvSpPr/>
          <p:nvPr/>
        </p:nvSpPr>
        <p:spPr>
          <a:xfrm>
            <a:off x="4753198" y="2273722"/>
            <a:ext cx="3855541" cy="896838"/>
          </a:xfrm>
          <a:prstGeom prst="rect">
            <a:avLst/>
          </a:prstGeom>
          <a:noFill/>
        </p:spPr>
        <p:txBody>
          <a:bodyPr wrap="square" lIns="0" tIns="0" rIns="0" bIns="0" rtlCol="0" anchor="t">
            <a:normAutofit/>
          </a:bodyPr>
          <a:lstStyle/>
          <a:p>
            <a:pPr marL="0" indent="0" algn="l">
              <a:lnSpc>
                <a:spcPct val="129000"/>
              </a:lnSpc>
              <a:buNone/>
            </a:pPr>
            <a:r>
              <a:rPr lang="zh-CN" altLang="en-US" sz="1100" dirty="0">
                <a:solidFill>
                  <a:srgbClr val="CFCBBF"/>
                </a:solidFill>
                <a:latin typeface="Raleway" pitchFamily="34" charset="0"/>
                <a:ea typeface="Raleway" pitchFamily="34" charset="-122"/>
                <a:cs typeface="Raleway" pitchFamily="34" charset="-120"/>
              </a:rPr>
              <a:t>本平台全面開放線上官方實物福利商城。各級加盟商可推薦合格的第三方物資進場上線。凡由您引薦上線之商品，在商城內產生的所有商品零售與點數兌換完稅流水，您可獲得全網統一之 </a:t>
            </a:r>
            <a:r>
              <a:rPr lang="zh-CN" altLang="en-US" sz="1100" b="1" dirty="0">
                <a:solidFill>
                  <a:srgbClr val="CFCBBF"/>
                </a:solidFill>
                <a:latin typeface="Raleway Bold" pitchFamily="34" charset="0"/>
                <a:ea typeface="Raleway Bold" pitchFamily="34" charset="-122"/>
                <a:cs typeface="Raleway Bold" pitchFamily="34" charset="-120"/>
              </a:rPr>
              <a:t>3%</a:t>
            </a:r>
            <a:r>
              <a:rPr lang="zh-CN" altLang="en-US" sz="1100" dirty="0">
                <a:solidFill>
                  <a:srgbClr val="CFCBBF"/>
                </a:solidFill>
                <a:latin typeface="Raleway" pitchFamily="34" charset="0"/>
                <a:ea typeface="Raleway" pitchFamily="34" charset="-122"/>
                <a:cs typeface="Raleway" pitchFamily="34" charset="-120"/>
              </a:rPr>
              <a:t> 供應鏈服務費用，收益合法、透明。</a:t>
            </a:r>
            <a:endParaRPr lang="zh-CN" sz="1100" dirty="0"/>
          </a:p>
        </p:txBody>
      </p:sp>
      <p:sp>
        <p:nvSpPr>
          <p:cNvPr id="8" name="Text 6"/>
          <p:cNvSpPr/>
          <p:nvPr/>
        </p:nvSpPr>
        <p:spPr>
          <a:xfrm>
            <a:off x="540023" y="3517478"/>
            <a:ext cx="3947220" cy="477366"/>
          </a:xfrm>
          <a:prstGeom prst="rect">
            <a:avLst/>
          </a:prstGeom>
          <a:noFill/>
        </p:spPr>
        <p:txBody>
          <a:bodyPr wrap="none" lIns="0" tIns="0" rIns="0" bIns="0" rtlCol="0" anchor="t"/>
          <a:lstStyle/>
          <a:p>
            <a:pPr marL="0" indent="0" algn="ctr">
              <a:lnSpc>
                <a:spcPct val="83000"/>
              </a:lnSpc>
              <a:buNone/>
            </a:pPr>
            <a:r>
              <a:rPr lang="en-US" sz="3750" dirty="0">
                <a:solidFill>
                  <a:srgbClr val="CFCBBF"/>
                </a:solidFill>
                <a:latin typeface="Prata" panose="00000500000000000000" pitchFamily="34" charset="0"/>
                <a:ea typeface="Prata" panose="00000500000000000000" pitchFamily="34" charset="-122"/>
                <a:cs typeface="Prata" panose="00000500000000000000" pitchFamily="34" charset="-120"/>
              </a:rPr>
              <a:t>17%</a:t>
            </a:r>
            <a:endParaRPr lang="en-US" sz="3750" dirty="0"/>
          </a:p>
        </p:txBody>
      </p:sp>
      <p:sp>
        <p:nvSpPr>
          <p:cNvPr id="9" name="Text 7"/>
          <p:cNvSpPr/>
          <p:nvPr/>
        </p:nvSpPr>
        <p:spPr>
          <a:xfrm>
            <a:off x="540023" y="4168825"/>
            <a:ext cx="3947220" cy="225996"/>
          </a:xfrm>
          <a:prstGeom prst="rect">
            <a:avLst/>
          </a:prstGeom>
          <a:noFill/>
        </p:spPr>
        <p:txBody>
          <a:bodyPr wrap="none" lIns="0" tIns="0" rIns="0" bIns="0" rtlCol="0" anchor="t"/>
          <a:lstStyle/>
          <a:p>
            <a:pPr marL="0" indent="0" algn="ctr">
              <a:lnSpc>
                <a:spcPct val="104000"/>
              </a:lnSpc>
              <a:buNone/>
            </a:pPr>
            <a:r>
              <a:rPr lang="zh-CN" altLang="en-US" sz="1400" dirty="0">
                <a:solidFill>
                  <a:srgbClr val="CFCBBF"/>
                </a:solidFill>
                <a:latin typeface="Prata" panose="00000500000000000000" pitchFamily="34" charset="0"/>
                <a:ea typeface="Prata" panose="00000500000000000000" pitchFamily="34" charset="-122"/>
                <a:cs typeface="Prata" panose="00000500000000000000" pitchFamily="34" charset="-120"/>
              </a:rPr>
              <a:t>渠道宣傳服務費</a:t>
            </a:r>
            <a:endParaRPr lang="zh-CN" sz="1400" dirty="0"/>
          </a:p>
        </p:txBody>
      </p:sp>
      <p:sp>
        <p:nvSpPr>
          <p:cNvPr id="10" name="Text 8"/>
          <p:cNvSpPr/>
          <p:nvPr/>
        </p:nvSpPr>
        <p:spPr>
          <a:xfrm>
            <a:off x="540023" y="4476155"/>
            <a:ext cx="3947220" cy="224210"/>
          </a:xfrm>
          <a:prstGeom prst="rect">
            <a:avLst/>
          </a:prstGeom>
          <a:noFill/>
        </p:spPr>
        <p:txBody>
          <a:bodyPr wrap="none" lIns="0" tIns="0" rIns="0" bIns="0" rtlCol="0" anchor="t"/>
          <a:lstStyle/>
          <a:p>
            <a:pPr marL="0" indent="0" algn="ctr">
              <a:lnSpc>
                <a:spcPct val="129000"/>
              </a:lnSpc>
              <a:buNone/>
            </a:pPr>
            <a:r>
              <a:rPr lang="zh-CN" altLang="en-US" sz="1100" dirty="0">
                <a:solidFill>
                  <a:srgbClr val="CFCBBF"/>
                </a:solidFill>
                <a:latin typeface="Raleway" pitchFamily="34" charset="0"/>
                <a:ea typeface="Raleway" pitchFamily="34" charset="-122"/>
                <a:cs typeface="Raleway" pitchFamily="34" charset="-120"/>
              </a:rPr>
              <a:t>含 1.5% 區域技術運維津貼</a:t>
            </a:r>
            <a:endParaRPr lang="zh-CN" sz="1100" dirty="0"/>
          </a:p>
        </p:txBody>
      </p:sp>
      <p:sp>
        <p:nvSpPr>
          <p:cNvPr id="11" name="Text 9"/>
          <p:cNvSpPr/>
          <p:nvPr/>
        </p:nvSpPr>
        <p:spPr>
          <a:xfrm>
            <a:off x="4656758" y="3517478"/>
            <a:ext cx="3947220" cy="477366"/>
          </a:xfrm>
          <a:prstGeom prst="rect">
            <a:avLst/>
          </a:prstGeom>
          <a:noFill/>
        </p:spPr>
        <p:txBody>
          <a:bodyPr wrap="none" lIns="0" tIns="0" rIns="0" bIns="0" rtlCol="0" anchor="t"/>
          <a:lstStyle/>
          <a:p>
            <a:pPr marL="0" indent="0" algn="ctr">
              <a:lnSpc>
                <a:spcPct val="83000"/>
              </a:lnSpc>
              <a:buNone/>
            </a:pPr>
            <a:r>
              <a:rPr lang="en-US" sz="375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3750" dirty="0"/>
          </a:p>
        </p:txBody>
      </p:sp>
      <p:sp>
        <p:nvSpPr>
          <p:cNvPr id="12" name="Text 10"/>
          <p:cNvSpPr/>
          <p:nvPr/>
        </p:nvSpPr>
        <p:spPr>
          <a:xfrm>
            <a:off x="4656758" y="4168825"/>
            <a:ext cx="3947220" cy="225996"/>
          </a:xfrm>
          <a:prstGeom prst="rect">
            <a:avLst/>
          </a:prstGeom>
          <a:noFill/>
        </p:spPr>
        <p:txBody>
          <a:bodyPr wrap="none" lIns="0" tIns="0" rIns="0" bIns="0" rtlCol="0" anchor="t"/>
          <a:lstStyle/>
          <a:p>
            <a:pPr marL="0" indent="0" algn="ctr">
              <a:lnSpc>
                <a:spcPct val="104000"/>
              </a:lnSpc>
              <a:buNone/>
            </a:pPr>
            <a:r>
              <a:rPr lang="zh-CN" altLang="en-US" sz="1400" dirty="0">
                <a:solidFill>
                  <a:srgbClr val="CFCBBF"/>
                </a:solidFill>
                <a:latin typeface="Prata" panose="00000500000000000000" pitchFamily="34" charset="0"/>
                <a:ea typeface="Prata" panose="00000500000000000000" pitchFamily="34" charset="-122"/>
                <a:cs typeface="Prata" panose="00000500000000000000" pitchFamily="34" charset="-120"/>
              </a:rPr>
              <a:t>供應鏈渠道服務費</a:t>
            </a:r>
            <a:endParaRPr lang="zh-CN" sz="1400" dirty="0"/>
          </a:p>
        </p:txBody>
      </p:sp>
      <p:sp>
        <p:nvSpPr>
          <p:cNvPr id="13" name="Text 11"/>
          <p:cNvSpPr/>
          <p:nvPr/>
        </p:nvSpPr>
        <p:spPr>
          <a:xfrm>
            <a:off x="4656758" y="4476155"/>
            <a:ext cx="3947220" cy="224210"/>
          </a:xfrm>
          <a:prstGeom prst="rect">
            <a:avLst/>
          </a:prstGeom>
          <a:noFill/>
        </p:spPr>
        <p:txBody>
          <a:bodyPr wrap="none" lIns="0" tIns="0" rIns="0" bIns="0" rtlCol="0" anchor="t"/>
          <a:lstStyle/>
          <a:p>
            <a:pPr marL="0" indent="0" algn="ctr">
              <a:lnSpc>
                <a:spcPct val="129000"/>
              </a:lnSpc>
              <a:buNone/>
            </a:pPr>
            <a:r>
              <a:rPr lang="zh-CN" altLang="en-US" sz="1100" dirty="0">
                <a:solidFill>
                  <a:srgbClr val="CFCBBF"/>
                </a:solidFill>
                <a:latin typeface="Raleway" pitchFamily="34" charset="0"/>
                <a:ea typeface="Raleway" pitchFamily="34" charset="-122"/>
                <a:cs typeface="Raleway" pitchFamily="34" charset="-120"/>
              </a:rPr>
              <a:t>福利商城全網統一費率</a:t>
            </a:r>
            <a:endParaRPr lang="zh-CN"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1052885"/>
            <a:ext cx="8063954" cy="482203"/>
          </a:xfrm>
          <a:prstGeom prst="rect">
            <a:avLst/>
          </a:prstGeom>
          <a:noFill/>
        </p:spPr>
        <p:txBody>
          <a:bodyPr wrap="none" lIns="0" tIns="0" rIns="0" bIns="0" rtlCol="0" anchor="t"/>
          <a:lstStyle/>
          <a:p>
            <a:pPr marL="0" indent="0" algn="l">
              <a:lnSpc>
                <a:spcPct val="104000"/>
              </a:lnSpc>
              <a:buNone/>
            </a:pPr>
            <a:r>
              <a:rPr lang="zh-CN" alt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【版塊三】點數綠色互動 · 實物資產普惠促銷</a:t>
            </a:r>
            <a:endParaRPr lang="zh-CN" sz="3000" dirty="0"/>
          </a:p>
        </p:txBody>
      </p:sp>
      <p:sp>
        <p:nvSpPr>
          <p:cNvPr id="3" name="Shape 1"/>
          <p:cNvSpPr/>
          <p:nvPr/>
        </p:nvSpPr>
        <p:spPr>
          <a:xfrm>
            <a:off x="540023" y="1843683"/>
            <a:ext cx="3954810" cy="2246933"/>
          </a:xfrm>
          <a:prstGeom prst="roundRect">
            <a:avLst>
              <a:gd name="adj" fmla="val 1030"/>
            </a:avLst>
          </a:prstGeom>
          <a:solidFill>
            <a:srgbClr val="3A3B3C"/>
          </a:solidFill>
        </p:spPr>
      </p:sp>
      <p:sp>
        <p:nvSpPr>
          <p:cNvPr id="4" name="Shape 2"/>
          <p:cNvSpPr/>
          <p:nvPr/>
        </p:nvSpPr>
        <p:spPr>
          <a:xfrm>
            <a:off x="694283" y="1997943"/>
            <a:ext cx="462855" cy="462855"/>
          </a:xfrm>
          <a:prstGeom prst="ellipse">
            <a:avLst/>
          </a:prstGeom>
          <a:solidFill>
            <a:srgbClr val="D2AC47"/>
          </a:solidFill>
        </p:spPr>
      </p:sp>
      <p:pic>
        <p:nvPicPr>
          <p:cNvPr id="5"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21531" y="2125191"/>
            <a:ext cx="208285" cy="208285"/>
          </a:xfrm>
          <a:prstGeom prst="rect">
            <a:avLst/>
          </a:prstGeom>
        </p:spPr>
      </p:pic>
      <p:sp>
        <p:nvSpPr>
          <p:cNvPr id="6" name="Text 3"/>
          <p:cNvSpPr/>
          <p:nvPr/>
        </p:nvSpPr>
        <p:spPr>
          <a:xfrm>
            <a:off x="694283" y="2615059"/>
            <a:ext cx="3646289"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物資普惠</a:t>
            </a:r>
            <a:endParaRPr lang="zh-CN" sz="1500" dirty="0"/>
          </a:p>
        </p:txBody>
      </p:sp>
      <p:sp>
        <p:nvSpPr>
          <p:cNvPr id="7" name="Text 4"/>
          <p:cNvSpPr/>
          <p:nvPr/>
        </p:nvSpPr>
        <p:spPr>
          <a:xfrm>
            <a:off x="694283" y="2948732"/>
            <a:ext cx="3646289" cy="987623"/>
          </a:xfrm>
          <a:prstGeom prst="rect">
            <a:avLst/>
          </a:prstGeom>
          <a:noFill/>
        </p:spPr>
        <p:txBody>
          <a:bodyPr wrap="square" lIns="0" tIns="0" rIns="0" bIns="0" rtlCol="0" anchor="t">
            <a:normAutofit/>
          </a:bodyPr>
          <a:lstStyle/>
          <a:p>
            <a:pPr marL="0" indent="0" algn="l">
              <a:lnSpc>
                <a:spcPct val="133000"/>
              </a:lnSpc>
              <a:buNone/>
            </a:pPr>
            <a:r>
              <a:rPr lang="zh-CN" altLang="en-US" sz="1200" dirty="0">
                <a:solidFill>
                  <a:srgbClr val="CFCBBF"/>
                </a:solidFill>
                <a:latin typeface="Raleway" pitchFamily="34" charset="0"/>
                <a:ea typeface="Raleway" pitchFamily="34" charset="-122"/>
                <a:cs typeface="Raleway" pitchFamily="34" charset="-120"/>
              </a:rPr>
              <a:t>用戶獲取技術授權所全額獲贈之綠色互助【點數（Points）】，可在官方福利商城內自願兌換官方指定的奶粉、尿布等生活實物商品，平台不收取任何手續費用。</a:t>
            </a:r>
            <a:endParaRPr lang="zh-CN" sz="1200" dirty="0"/>
          </a:p>
        </p:txBody>
      </p:sp>
      <p:sp>
        <p:nvSpPr>
          <p:cNvPr id="8" name="Shape 5"/>
          <p:cNvSpPr/>
          <p:nvPr/>
        </p:nvSpPr>
        <p:spPr>
          <a:xfrm>
            <a:off x="4649093" y="1843683"/>
            <a:ext cx="3954884" cy="2246933"/>
          </a:xfrm>
          <a:prstGeom prst="roundRect">
            <a:avLst>
              <a:gd name="adj" fmla="val 1030"/>
            </a:avLst>
          </a:prstGeom>
          <a:solidFill>
            <a:srgbClr val="3A3B3C"/>
          </a:solidFill>
        </p:spPr>
      </p:sp>
      <p:sp>
        <p:nvSpPr>
          <p:cNvPr id="9" name="Shape 6"/>
          <p:cNvSpPr/>
          <p:nvPr/>
        </p:nvSpPr>
        <p:spPr>
          <a:xfrm>
            <a:off x="4803353" y="1997943"/>
            <a:ext cx="462855" cy="462855"/>
          </a:xfrm>
          <a:prstGeom prst="ellipse">
            <a:avLst/>
          </a:prstGeom>
          <a:solidFill>
            <a:srgbClr val="D2AC47"/>
          </a:solidFill>
        </p:spPr>
      </p:sp>
      <p:pic>
        <p:nvPicPr>
          <p:cNvPr id="10"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0601" y="2125191"/>
            <a:ext cx="208285" cy="208285"/>
          </a:xfrm>
          <a:prstGeom prst="rect">
            <a:avLst/>
          </a:prstGeom>
        </p:spPr>
      </p:pic>
      <p:sp>
        <p:nvSpPr>
          <p:cNvPr id="11" name="Text 7"/>
          <p:cNvSpPr/>
          <p:nvPr/>
        </p:nvSpPr>
        <p:spPr>
          <a:xfrm>
            <a:off x="4803353" y="2615059"/>
            <a:ext cx="3646363"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實業背書</a:t>
            </a:r>
            <a:endParaRPr lang="zh-CN" sz="1500" dirty="0"/>
          </a:p>
        </p:txBody>
      </p:sp>
      <p:sp>
        <p:nvSpPr>
          <p:cNvPr id="12" name="Text 8"/>
          <p:cNvSpPr/>
          <p:nvPr/>
        </p:nvSpPr>
        <p:spPr>
          <a:xfrm>
            <a:off x="4803353" y="2948732"/>
            <a:ext cx="3646363" cy="740718"/>
          </a:xfrm>
          <a:prstGeom prst="rect">
            <a:avLst/>
          </a:prstGeom>
          <a:noFill/>
        </p:spPr>
        <p:txBody>
          <a:bodyPr wrap="square" lIns="0" tIns="0" rIns="0" bIns="0" rtlCol="0" anchor="t">
            <a:normAutofit/>
          </a:bodyPr>
          <a:lstStyle/>
          <a:p>
            <a:pPr marL="0" indent="0" algn="l">
              <a:lnSpc>
                <a:spcPct val="133000"/>
              </a:lnSpc>
              <a:buNone/>
            </a:pPr>
            <a:r>
              <a:rPr lang="zh-CN" altLang="en-US" sz="1200" dirty="0">
                <a:solidFill>
                  <a:srgbClr val="CFCBBF"/>
                </a:solidFill>
                <a:latin typeface="Raleway" pitchFamily="34" charset="0"/>
                <a:ea typeface="Raleway" pitchFamily="34" charset="-122"/>
                <a:cs typeface="Raleway" pitchFamily="34" charset="-120"/>
              </a:rPr>
              <a:t>印尼實體礦業資產合法存續，所有手續齊備，商貿通路完全依法納稅，具備完備的實業經營信用與公信力。</a:t>
            </a:r>
            <a:endParaRPr lang="zh-CN"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974080"/>
            <a:ext cx="8063954" cy="482203"/>
          </a:xfrm>
          <a:prstGeom prst="rect">
            <a:avLst/>
          </a:prstGeom>
          <a:noFill/>
        </p:spPr>
        <p:txBody>
          <a:bodyPr wrap="none" lIns="0" tIns="0" rIns="0" bIns="0" rtlCol="0" anchor="t"/>
          <a:lstStyle/>
          <a:p>
            <a:pPr marL="0" indent="0" algn="l">
              <a:lnSpc>
                <a:spcPct val="104000"/>
              </a:lnSpc>
              <a:buNone/>
            </a:pPr>
            <a:r>
              <a:rPr lang="zh-CN" alt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官方資訊</a:t>
            </a:r>
            <a:endParaRPr lang="zh-CN" sz="3000" dirty="0"/>
          </a:p>
        </p:txBody>
      </p:sp>
      <p:pic>
        <p:nvPicPr>
          <p:cNvPr id="3"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0023" y="1764878"/>
            <a:ext cx="2585145" cy="1636961"/>
          </a:xfrm>
          <a:prstGeom prst="rect">
            <a:avLst/>
          </a:prstGeom>
        </p:spPr>
      </p:pic>
      <p:sp>
        <p:nvSpPr>
          <p:cNvPr id="4" name="Text 1"/>
          <p:cNvSpPr/>
          <p:nvPr/>
        </p:nvSpPr>
        <p:spPr>
          <a:xfrm>
            <a:off x="1716881" y="1870695"/>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1</a:t>
            </a:r>
            <a:endParaRPr lang="en-US" sz="1800" dirty="0"/>
          </a:p>
        </p:txBody>
      </p:sp>
      <p:sp>
        <p:nvSpPr>
          <p:cNvPr id="5" name="Text 2"/>
          <p:cNvSpPr/>
          <p:nvPr/>
        </p:nvSpPr>
        <p:spPr>
          <a:xfrm>
            <a:off x="713333" y="2401044"/>
            <a:ext cx="2238524"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持牌主體</a:t>
            </a:r>
            <a:endParaRPr lang="zh-CN" sz="1500" dirty="0"/>
          </a:p>
        </p:txBody>
      </p:sp>
      <p:sp>
        <p:nvSpPr>
          <p:cNvPr id="6" name="Text 3"/>
          <p:cNvSpPr/>
          <p:nvPr/>
        </p:nvSpPr>
        <p:spPr>
          <a:xfrm>
            <a:off x="713333" y="2734717"/>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PT. MEGA JAYA TAMBANG</a:t>
            </a:r>
            <a:endParaRPr lang="en-US" sz="1200" dirty="0"/>
          </a:p>
        </p:txBody>
      </p:sp>
      <p:pic>
        <p:nvPicPr>
          <p:cNvPr id="7" name="Image 1"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279428" y="1764878"/>
            <a:ext cx="2585145" cy="1636961"/>
          </a:xfrm>
          <a:prstGeom prst="rect">
            <a:avLst/>
          </a:prstGeom>
        </p:spPr>
      </p:pic>
      <p:sp>
        <p:nvSpPr>
          <p:cNvPr id="8" name="Text 4"/>
          <p:cNvSpPr/>
          <p:nvPr/>
        </p:nvSpPr>
        <p:spPr>
          <a:xfrm>
            <a:off x="4456286" y="1870695"/>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2</a:t>
            </a:r>
            <a:endParaRPr lang="en-US" sz="1800" dirty="0"/>
          </a:p>
        </p:txBody>
      </p:sp>
      <p:sp>
        <p:nvSpPr>
          <p:cNvPr id="9" name="Text 5"/>
          <p:cNvSpPr/>
          <p:nvPr/>
        </p:nvSpPr>
        <p:spPr>
          <a:xfrm>
            <a:off x="3452738" y="2401044"/>
            <a:ext cx="2238524"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合規對齊</a:t>
            </a:r>
            <a:endParaRPr lang="zh-CN" sz="1500" dirty="0"/>
          </a:p>
        </p:txBody>
      </p:sp>
      <p:sp>
        <p:nvSpPr>
          <p:cNvPr id="10" name="Text 6"/>
          <p:cNvSpPr/>
          <p:nvPr/>
        </p:nvSpPr>
        <p:spPr>
          <a:xfrm>
            <a:off x="3452738" y="2734717"/>
            <a:ext cx="2238524" cy="493812"/>
          </a:xfrm>
          <a:prstGeom prst="rect">
            <a:avLst/>
          </a:prstGeom>
          <a:noFill/>
        </p:spPr>
        <p:txBody>
          <a:bodyPr wrap="square" lIns="0" tIns="0" rIns="0" bIns="0" rtlCol="0" anchor="t">
            <a:normAutofit/>
          </a:bodyPr>
          <a:lstStyle/>
          <a:p>
            <a:pPr marL="0" indent="0" algn="l">
              <a:lnSpc>
                <a:spcPct val="133000"/>
              </a:lnSpc>
              <a:buNone/>
            </a:pPr>
            <a:r>
              <a:rPr lang="zh-CN" altLang="en-US" sz="1200" dirty="0">
                <a:solidFill>
                  <a:srgbClr val="CFCBBF"/>
                </a:solidFill>
                <a:latin typeface="Raleway" pitchFamily="34" charset="0"/>
                <a:ea typeface="Raleway" pitchFamily="34" charset="-122"/>
                <a:cs typeface="Raleway" pitchFamily="34" charset="-120"/>
              </a:rPr>
              <a:t>印尼標準行業分類 KBLI 85575 / KBLI 63122</a:t>
            </a:r>
            <a:endParaRPr lang="zh-CN" sz="1200" dirty="0"/>
          </a:p>
        </p:txBody>
      </p:sp>
      <p:pic>
        <p:nvPicPr>
          <p:cNvPr id="11" name="Image 2"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18833" y="1764878"/>
            <a:ext cx="2585145" cy="1636961"/>
          </a:xfrm>
          <a:prstGeom prst="rect">
            <a:avLst/>
          </a:prstGeom>
        </p:spPr>
      </p:pic>
      <p:sp>
        <p:nvSpPr>
          <p:cNvPr id="12" name="Text 7"/>
          <p:cNvSpPr/>
          <p:nvPr/>
        </p:nvSpPr>
        <p:spPr>
          <a:xfrm>
            <a:off x="7195691" y="1870695"/>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1800" dirty="0"/>
          </a:p>
        </p:txBody>
      </p:sp>
      <p:sp>
        <p:nvSpPr>
          <p:cNvPr id="13" name="Text 8"/>
          <p:cNvSpPr/>
          <p:nvPr/>
        </p:nvSpPr>
        <p:spPr>
          <a:xfrm>
            <a:off x="6192143" y="2401044"/>
            <a:ext cx="2238524" cy="241102"/>
          </a:xfrm>
          <a:prstGeom prst="rect">
            <a:avLst/>
          </a:prstGeom>
          <a:noFill/>
        </p:spPr>
        <p:txBody>
          <a:bodyPr wrap="none" lIns="0" tIns="0" rIns="0" bIns="0" rtlCol="0" anchor="t"/>
          <a:lstStyle/>
          <a:p>
            <a:pPr marL="0" indent="0" algn="l">
              <a:lnSpc>
                <a:spcPct val="104000"/>
              </a:lnSpc>
              <a:buNone/>
            </a:pPr>
            <a:r>
              <a:rPr lang="zh-CN" alt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官方網址</a:t>
            </a:r>
            <a:endParaRPr lang="zh-CN" sz="1500" dirty="0"/>
          </a:p>
        </p:txBody>
      </p:sp>
      <p:sp>
        <p:nvSpPr>
          <p:cNvPr id="14" name="Text 9"/>
          <p:cNvSpPr/>
          <p:nvPr/>
        </p:nvSpPr>
        <p:spPr>
          <a:xfrm>
            <a:off x="6192143" y="2734717"/>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000000"/>
                </a:solidFill>
                <a:latin typeface="Raleway" pitchFamily="34" charset="0"/>
                <a:ea typeface="Raleway" pitchFamily="34" charset="-122"/>
                <a:cs typeface="Raleway" pitchFamily="34" charset="-120"/>
              </a:rPr>
              <a:t>👉</a:t>
            </a:r>
            <a:r>
              <a:rPr lang="en-US" sz="1200" dirty="0">
                <a:solidFill>
                  <a:srgbClr val="CFCBBF"/>
                </a:solidFill>
                <a:latin typeface="Raleway" pitchFamily="34" charset="0"/>
                <a:ea typeface="Raleway" pitchFamily="34" charset="-122"/>
                <a:cs typeface="Raleway" pitchFamily="34" charset="-120"/>
              </a:rPr>
              <a:t> komunitasbunda.com</a:t>
            </a:r>
            <a:endParaRPr lang="en-US" sz="1200" dirty="0"/>
          </a:p>
        </p:txBody>
      </p:sp>
      <p:sp>
        <p:nvSpPr>
          <p:cNvPr id="15" name="Text 10"/>
          <p:cNvSpPr/>
          <p:nvPr/>
        </p:nvSpPr>
        <p:spPr>
          <a:xfrm>
            <a:off x="771451" y="3748906"/>
            <a:ext cx="8289727" cy="246906"/>
          </a:xfrm>
          <a:prstGeom prst="rect">
            <a:avLst/>
          </a:prstGeom>
          <a:noFill/>
        </p:spPr>
        <p:txBody>
          <a:bodyPr wrap="none" lIns="0" tIns="0" rIns="0" bIns="0" rtlCol="0" anchor="t"/>
          <a:lstStyle/>
          <a:p>
            <a:pPr marL="0" indent="0" algn="l">
              <a:lnSpc>
                <a:spcPct val="133000"/>
              </a:lnSpc>
              <a:buNone/>
            </a:pPr>
            <a:r>
              <a:rPr lang="zh-CN" altLang="en-US" sz="1200" dirty="0">
                <a:solidFill>
                  <a:srgbClr val="CFCBBF"/>
                </a:solidFill>
                <a:latin typeface="Raleway" pitchFamily="34" charset="0"/>
                <a:ea typeface="Raleway" pitchFamily="34" charset="-122"/>
                <a:cs typeface="Raleway" pitchFamily="34" charset="-120"/>
              </a:rPr>
              <a:t>國內聯系人：_______________</a:t>
            </a:r>
            <a:endParaRPr lang="zh-CN" sz="1200" dirty="0"/>
          </a:p>
        </p:txBody>
      </p:sp>
      <p:sp>
        <p:nvSpPr>
          <p:cNvPr id="16" name="Shape 11"/>
          <p:cNvSpPr/>
          <p:nvPr/>
        </p:nvSpPr>
        <p:spPr>
          <a:xfrm>
            <a:off x="540023" y="3575372"/>
            <a:ext cx="19050" cy="593973"/>
          </a:xfrm>
          <a:prstGeom prst="roundRect">
            <a:avLst>
              <a:gd name="adj" fmla="val 50000"/>
            </a:avLst>
          </a:prstGeom>
          <a:solidFill>
            <a:srgbClr val="EEE27D"/>
          </a:solid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1"/>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1B1C1D">
              <a:alpha val="15000"/>
            </a:srgbClr>
          </a:solidFill>
        </p:spPr>
      </p:sp>
      <p:sp>
        <p:nvSpPr>
          <p:cNvPr id="4" name="Text 1"/>
          <p:cNvSpPr/>
          <p:nvPr/>
        </p:nvSpPr>
        <p:spPr>
          <a:xfrm>
            <a:off x="540023" y="1339676"/>
            <a:ext cx="8063954" cy="1330821"/>
          </a:xfrm>
          <a:prstGeom prst="rect">
            <a:avLst/>
          </a:prstGeom>
          <a:noFill/>
        </p:spPr>
        <p:txBody>
          <a:bodyPr wrap="square" lIns="0" tIns="0" rIns="0" bIns="0" rtlCol="0" anchor="t">
            <a:normAutofit/>
          </a:bodyPr>
          <a:lstStyle/>
          <a:p>
            <a:pPr marL="0" indent="0" algn="ctr">
              <a:lnSpc>
                <a:spcPct val="104000"/>
              </a:lnSpc>
              <a:buNone/>
            </a:pPr>
            <a:r>
              <a:rPr lang="en-US" sz="4150" dirty="0">
                <a:solidFill>
                  <a:srgbClr val="FFD700"/>
                </a:solidFill>
                <a:latin typeface="Prata" panose="00000500000000000000" pitchFamily="34" charset="0"/>
                <a:ea typeface="Prata" panose="00000500000000000000" pitchFamily="34" charset="-122"/>
                <a:cs typeface="Prata" panose="00000500000000000000" pitchFamily="34" charset="-120"/>
              </a:rPr>
              <a:t>PT. MEGA JAYA TAMBANG</a:t>
            </a:r>
            <a:endParaRPr lang="en-US" sz="4150" dirty="0"/>
          </a:p>
          <a:p>
            <a:pPr marL="0" indent="0" algn="ctr">
              <a:lnSpc>
                <a:spcPct val="104000"/>
              </a:lnSpc>
              <a:buNone/>
            </a:pPr>
            <a:r>
              <a:rPr lang="en-US" sz="4150" dirty="0">
                <a:solidFill>
                  <a:srgbClr val="FFF8DC"/>
                </a:solidFill>
                <a:latin typeface="Prata" panose="00000500000000000000" pitchFamily="34" charset="0"/>
                <a:ea typeface="Prata" panose="00000500000000000000" pitchFamily="34" charset="-122"/>
                <a:cs typeface="Prata" panose="00000500000000000000" pitchFamily="34" charset="-120"/>
              </a:rPr>
              <a:t>(MJT Group)</a:t>
            </a:r>
            <a:endParaRPr lang="en-US" sz="4150" dirty="0"/>
          </a:p>
        </p:txBody>
      </p:sp>
      <p:sp>
        <p:nvSpPr>
          <p:cNvPr id="5" name="Text 2"/>
          <p:cNvSpPr/>
          <p:nvPr/>
        </p:nvSpPr>
        <p:spPr>
          <a:xfrm>
            <a:off x="540023" y="2901925"/>
            <a:ext cx="8063954" cy="493812"/>
          </a:xfrm>
          <a:prstGeom prst="rect">
            <a:avLst/>
          </a:prstGeom>
          <a:noFill/>
        </p:spPr>
        <p:txBody>
          <a:bodyPr wrap="square" lIns="0" tIns="0" rIns="0" bIns="0" rtlCol="0" anchor="t">
            <a:normAutofit/>
          </a:bodyPr>
          <a:lstStyle/>
          <a:p>
            <a:pPr marL="0" indent="0" algn="ctr">
              <a:lnSpc>
                <a:spcPct val="133000"/>
              </a:lnSpc>
              <a:buNone/>
            </a:pPr>
            <a:r>
              <a:rPr lang="en-US" sz="1200" dirty="0">
                <a:solidFill>
                  <a:srgbClr val="FFE87C"/>
                </a:solidFill>
                <a:latin typeface="Raleway" pitchFamily="34" charset="0"/>
                <a:ea typeface="Raleway" pitchFamily="34" charset="-122"/>
                <a:cs typeface="Raleway" pitchFamily="34" charset="-120"/>
              </a:rPr>
              <a:t>Pengumuman Resmi Kepatuhan Global 1.0 — Lisensi Teknologi Alat Produktivitas Digital &amp; Kerjasama Perdagangan Fisik</a:t>
            </a:r>
            <a:endParaRPr lang="en-US" sz="1200" dirty="0"/>
          </a:p>
        </p:txBody>
      </p:sp>
      <p:sp>
        <p:nvSpPr>
          <p:cNvPr id="6" name="Shape 3"/>
          <p:cNvSpPr/>
          <p:nvPr/>
        </p:nvSpPr>
        <p:spPr>
          <a:xfrm>
            <a:off x="540023" y="3569271"/>
            <a:ext cx="2436316" cy="234479"/>
          </a:xfrm>
          <a:prstGeom prst="roundRect">
            <a:avLst>
              <a:gd name="adj" fmla="val 7897"/>
            </a:avLst>
          </a:prstGeom>
          <a:solidFill>
            <a:srgbClr val="443D09"/>
          </a:solidFill>
        </p:spPr>
      </p:sp>
      <p:sp>
        <p:nvSpPr>
          <p:cNvPr id="7" name="Text 4"/>
          <p:cNvSpPr/>
          <p:nvPr/>
        </p:nvSpPr>
        <p:spPr>
          <a:xfrm>
            <a:off x="632594" y="3615556"/>
            <a:ext cx="2708374" cy="141908"/>
          </a:xfrm>
          <a:prstGeom prst="rect">
            <a:avLst/>
          </a:prstGeom>
          <a:noFill/>
        </p:spPr>
        <p:txBody>
          <a:bodyPr wrap="none" lIns="0" tIns="0" rIns="0" bIns="0" rtlCol="0" anchor="t"/>
          <a:lstStyle/>
          <a:p>
            <a:pPr marL="0" indent="0" algn="l">
              <a:lnSpc>
                <a:spcPct val="96000"/>
              </a:lnSpc>
              <a:buNone/>
            </a:pPr>
            <a:r>
              <a:rPr lang="en-US" sz="950" dirty="0">
                <a:solidFill>
                  <a:srgbClr val="000000"/>
                </a:solidFill>
                <a:latin typeface="Raleway" pitchFamily="34" charset="0"/>
                <a:ea typeface="Raleway" pitchFamily="34" charset="-122"/>
                <a:cs typeface="Raleway" pitchFamily="34" charset="-120"/>
              </a:rPr>
              <a:t>🚀</a:t>
            </a:r>
            <a:r>
              <a:rPr lang="en-US" sz="950" dirty="0">
                <a:solidFill>
                  <a:srgbClr val="CFCBBF"/>
                </a:solidFill>
                <a:latin typeface="Raleway" pitchFamily="34" charset="0"/>
                <a:ea typeface="Raleway" pitchFamily="34" charset="-122"/>
                <a:cs typeface="Raleway" pitchFamily="34" charset="-120"/>
              </a:rPr>
              <a:t> SINERGI TEKNOLOGI &amp; SEKTOR RIIL</a:t>
            </a:r>
            <a:endParaRPr lang="en-US" sz="950" dirty="0"/>
          </a:p>
        </p:txBody>
      </p:sp>
      <p:sp>
        <p:nvSpPr>
          <p:cNvPr id="8" name="Shape 5"/>
          <p:cNvSpPr/>
          <p:nvPr/>
        </p:nvSpPr>
        <p:spPr>
          <a:xfrm>
            <a:off x="3053432" y="3569271"/>
            <a:ext cx="1782663" cy="234479"/>
          </a:xfrm>
          <a:prstGeom prst="roundRect">
            <a:avLst>
              <a:gd name="adj" fmla="val 7897"/>
            </a:avLst>
          </a:prstGeom>
          <a:noFill/>
          <a:ln w="4763">
            <a:solidFill>
              <a:srgbClr val="EEE27D"/>
            </a:solidFill>
            <a:prstDash val="solid"/>
          </a:ln>
        </p:spPr>
      </p:sp>
      <p:sp>
        <p:nvSpPr>
          <p:cNvPr id="9" name="Text 6"/>
          <p:cNvSpPr/>
          <p:nvPr/>
        </p:nvSpPr>
        <p:spPr>
          <a:xfrm>
            <a:off x="3146003" y="3615556"/>
            <a:ext cx="2054721" cy="141908"/>
          </a:xfrm>
          <a:prstGeom prst="rect">
            <a:avLst/>
          </a:prstGeom>
          <a:noFill/>
        </p:spPr>
        <p:txBody>
          <a:bodyPr wrap="none" lIns="0" tIns="0" rIns="0" bIns="0" rtlCol="0" anchor="t"/>
          <a:lstStyle/>
          <a:p>
            <a:pPr marL="0" indent="0" algn="l">
              <a:lnSpc>
                <a:spcPct val="96000"/>
              </a:lnSpc>
              <a:buNone/>
            </a:pPr>
            <a:r>
              <a:rPr lang="en-US" sz="950" dirty="0">
                <a:solidFill>
                  <a:srgbClr val="EEE27D"/>
                </a:solidFill>
                <a:latin typeface="Raleway" pitchFamily="34" charset="0"/>
                <a:ea typeface="Raleway" pitchFamily="34" charset="-122"/>
                <a:cs typeface="Raleway" pitchFamily="34" charset="-120"/>
              </a:rPr>
              <a:t>KERJASAMA DAGANG FLAT</a:t>
            </a:r>
            <a:endParaRPr lang="en-US" sz="950" dirty="0"/>
          </a:p>
        </p:txBody>
      </p:sp>
      <p:sp>
        <p:nvSpPr>
          <p:cNvPr id="10" name="Shape 7"/>
          <p:cNvSpPr/>
          <p:nvPr/>
        </p:nvSpPr>
        <p:spPr>
          <a:xfrm>
            <a:off x="4913188" y="3569271"/>
            <a:ext cx="2778472" cy="234479"/>
          </a:xfrm>
          <a:prstGeom prst="roundRect">
            <a:avLst>
              <a:gd name="adj" fmla="val 7897"/>
            </a:avLst>
          </a:prstGeom>
          <a:noFill/>
          <a:ln w="4763">
            <a:solidFill>
              <a:srgbClr val="EEE27D"/>
            </a:solidFill>
            <a:prstDash val="solid"/>
          </a:ln>
        </p:spPr>
      </p:sp>
      <p:sp>
        <p:nvSpPr>
          <p:cNvPr id="11" name="Text 8"/>
          <p:cNvSpPr/>
          <p:nvPr/>
        </p:nvSpPr>
        <p:spPr>
          <a:xfrm>
            <a:off x="5005760" y="3615556"/>
            <a:ext cx="3050530" cy="141908"/>
          </a:xfrm>
          <a:prstGeom prst="rect">
            <a:avLst/>
          </a:prstGeom>
          <a:noFill/>
        </p:spPr>
        <p:txBody>
          <a:bodyPr wrap="none" lIns="0" tIns="0" rIns="0" bIns="0" rtlCol="0" anchor="t"/>
          <a:lstStyle/>
          <a:p>
            <a:pPr marL="0" indent="0" algn="l">
              <a:lnSpc>
                <a:spcPct val="96000"/>
              </a:lnSpc>
              <a:buNone/>
            </a:pPr>
            <a:r>
              <a:rPr lang="en-US" sz="950" dirty="0">
                <a:solidFill>
                  <a:srgbClr val="EEE27D"/>
                </a:solidFill>
                <a:latin typeface="Raleway" pitchFamily="34" charset="0"/>
                <a:ea typeface="Raleway" pitchFamily="34" charset="-122"/>
                <a:cs typeface="Raleway" pitchFamily="34" charset="-120"/>
              </a:rPr>
              <a:t>INTEGRASI MENDALAM RANTAI PASOK FISIK</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431974"/>
            <a:ext cx="8063954" cy="949226"/>
          </a:xfrm>
          <a:prstGeom prst="rect">
            <a:avLst/>
          </a:prstGeom>
          <a:noFill/>
        </p:spPr>
        <p:txBody>
          <a:bodyPr wrap="square" lIns="0" tIns="0" rIns="0" bIns="0" rtlCol="0" anchor="t">
            <a:normAutofit/>
          </a:bodyPr>
          <a:lstStyle/>
          <a:p>
            <a:pPr marL="0" indent="0" algn="l">
              <a:lnSpc>
                <a:spcPct val="104000"/>
              </a:lnSpc>
              <a:buNone/>
            </a:pPr>
            <a:r>
              <a:rPr lang="en-US" sz="2950" dirty="0">
                <a:solidFill>
                  <a:srgbClr val="F2E782"/>
                </a:solidFill>
                <a:latin typeface="Prata" panose="00000500000000000000" pitchFamily="34" charset="0"/>
                <a:ea typeface="Prata" panose="00000500000000000000" pitchFamily="34" charset="-122"/>
                <a:cs typeface="Prata" panose="00000500000000000000" pitchFamily="34" charset="-120"/>
              </a:rPr>
              <a:t>【BAGIAN 1】Lisensi Teknologi &amp; Hakikat Perdagangan</a:t>
            </a:r>
            <a:endParaRPr lang="en-US" sz="2950" dirty="0"/>
          </a:p>
        </p:txBody>
      </p:sp>
      <p:sp>
        <p:nvSpPr>
          <p:cNvPr id="3" name="Shape 1"/>
          <p:cNvSpPr/>
          <p:nvPr/>
        </p:nvSpPr>
        <p:spPr>
          <a:xfrm>
            <a:off x="540023" y="1680195"/>
            <a:ext cx="341709" cy="341709"/>
          </a:xfrm>
          <a:prstGeom prst="roundRect">
            <a:avLst>
              <a:gd name="adj" fmla="val 6668"/>
            </a:avLst>
          </a:prstGeom>
          <a:solidFill>
            <a:srgbClr val="3A3B3C"/>
          </a:solidFill>
        </p:spPr>
      </p:sp>
      <p:sp>
        <p:nvSpPr>
          <p:cNvPr id="4" name="Text 2"/>
          <p:cNvSpPr/>
          <p:nvPr/>
        </p:nvSpPr>
        <p:spPr>
          <a:xfrm>
            <a:off x="596987" y="1708658"/>
            <a:ext cx="227781" cy="284783"/>
          </a:xfrm>
          <a:prstGeom prst="rect">
            <a:avLst/>
          </a:prstGeom>
          <a:noFill/>
        </p:spPr>
        <p:txBody>
          <a:bodyPr wrap="none" lIns="0" tIns="0" rIns="0" bIns="0" rtlCol="0" anchor="ctr"/>
          <a:lstStyle/>
          <a:p>
            <a:pPr marL="0" indent="0" algn="ctr">
              <a:lnSpc>
                <a:spcPct val="100000"/>
              </a:lnSpc>
              <a:buNone/>
            </a:pPr>
            <a:r>
              <a:rPr lang="en-US" sz="1750" dirty="0">
                <a:solidFill>
                  <a:srgbClr val="CFCBBF"/>
                </a:solidFill>
                <a:latin typeface="Prata" panose="00000500000000000000" pitchFamily="34" charset="0"/>
                <a:ea typeface="Prata" panose="00000500000000000000" pitchFamily="34" charset="-122"/>
                <a:cs typeface="Prata" panose="00000500000000000000" pitchFamily="34" charset="-120"/>
              </a:rPr>
              <a:t>1</a:t>
            </a:r>
            <a:endParaRPr lang="en-US" sz="1750" dirty="0"/>
          </a:p>
        </p:txBody>
      </p:sp>
      <p:sp>
        <p:nvSpPr>
          <p:cNvPr id="5" name="Text 3"/>
          <p:cNvSpPr/>
          <p:nvPr/>
        </p:nvSpPr>
        <p:spPr>
          <a:xfrm>
            <a:off x="1031230" y="1732359"/>
            <a:ext cx="2072208" cy="237381"/>
          </a:xfrm>
          <a:prstGeom prst="rect">
            <a:avLst/>
          </a:prstGeom>
          <a:noFill/>
        </p:spPr>
        <p:txBody>
          <a:bodyPr wrap="none" lIns="0" tIns="0" rIns="0" bIns="0" rtlCol="0" anchor="t"/>
          <a:lstStyle/>
          <a:p>
            <a:pPr marL="0" indent="0" algn="l">
              <a:lnSpc>
                <a:spcPct val="104000"/>
              </a:lnSpc>
              <a:buNone/>
            </a:pPr>
            <a:r>
              <a:rPr lang="en-US" sz="1450" dirty="0">
                <a:solidFill>
                  <a:srgbClr val="CFCBBF"/>
                </a:solidFill>
                <a:latin typeface="Prata" panose="00000500000000000000" pitchFamily="34" charset="0"/>
                <a:ea typeface="Prata" panose="00000500000000000000" pitchFamily="34" charset="-122"/>
                <a:cs typeface="Prata" panose="00000500000000000000" pitchFamily="34" charset="-120"/>
              </a:rPr>
              <a:t>Nama Komoditas</a:t>
            </a:r>
            <a:endParaRPr lang="en-US" sz="1450" dirty="0"/>
          </a:p>
        </p:txBody>
      </p:sp>
      <p:sp>
        <p:nvSpPr>
          <p:cNvPr id="6" name="Text 4"/>
          <p:cNvSpPr/>
          <p:nvPr/>
        </p:nvSpPr>
        <p:spPr>
          <a:xfrm>
            <a:off x="1031230" y="2059409"/>
            <a:ext cx="2072208" cy="482203"/>
          </a:xfrm>
          <a:prstGeom prst="rect">
            <a:avLst/>
          </a:prstGeom>
          <a:noFill/>
        </p:spPr>
        <p:txBody>
          <a:bodyPr wrap="square" lIns="0" tIns="0" rIns="0" bIns="0" rtlCol="0" anchor="t">
            <a:normAutofit/>
          </a:bodyPr>
          <a:lstStyle/>
          <a:p>
            <a:pPr marL="0" indent="0" algn="l">
              <a:lnSpc>
                <a:spcPct val="132000"/>
              </a:lnSpc>
              <a:buNone/>
            </a:pPr>
            <a:r>
              <a:rPr lang="en-US" sz="1150" dirty="0">
                <a:solidFill>
                  <a:srgbClr val="CFCBBF"/>
                </a:solidFill>
                <a:latin typeface="Raleway" pitchFamily="34" charset="0"/>
                <a:ea typeface="Raleway" pitchFamily="34" charset="-122"/>
                <a:cs typeface="Raleway" pitchFamily="34" charset="-120"/>
              </a:rPr>
              <a:t>Paket Lisensi Teknologi Inti AI 1.0</a:t>
            </a:r>
            <a:endParaRPr lang="en-US" sz="1150" dirty="0"/>
          </a:p>
        </p:txBody>
      </p:sp>
      <p:sp>
        <p:nvSpPr>
          <p:cNvPr id="7" name="Shape 5"/>
          <p:cNvSpPr/>
          <p:nvPr/>
        </p:nvSpPr>
        <p:spPr>
          <a:xfrm>
            <a:off x="3290292" y="1680195"/>
            <a:ext cx="341709" cy="341709"/>
          </a:xfrm>
          <a:prstGeom prst="roundRect">
            <a:avLst>
              <a:gd name="adj" fmla="val 6668"/>
            </a:avLst>
          </a:prstGeom>
          <a:solidFill>
            <a:srgbClr val="3A3B3C"/>
          </a:solidFill>
        </p:spPr>
      </p:sp>
      <p:sp>
        <p:nvSpPr>
          <p:cNvPr id="8" name="Text 6"/>
          <p:cNvSpPr/>
          <p:nvPr/>
        </p:nvSpPr>
        <p:spPr>
          <a:xfrm>
            <a:off x="3347256" y="1708658"/>
            <a:ext cx="227781" cy="284783"/>
          </a:xfrm>
          <a:prstGeom prst="rect">
            <a:avLst/>
          </a:prstGeom>
          <a:noFill/>
        </p:spPr>
        <p:txBody>
          <a:bodyPr wrap="none" lIns="0" tIns="0" rIns="0" bIns="0" rtlCol="0" anchor="ctr"/>
          <a:lstStyle/>
          <a:p>
            <a:pPr marL="0" indent="0" algn="ctr">
              <a:lnSpc>
                <a:spcPct val="100000"/>
              </a:lnSpc>
              <a:buNone/>
            </a:pPr>
            <a:r>
              <a:rPr lang="en-US" sz="1750" dirty="0">
                <a:solidFill>
                  <a:srgbClr val="CFCBBF"/>
                </a:solidFill>
                <a:latin typeface="Prata" panose="00000500000000000000" pitchFamily="34" charset="0"/>
                <a:ea typeface="Prata" panose="00000500000000000000" pitchFamily="34" charset="-122"/>
                <a:cs typeface="Prata" panose="00000500000000000000" pitchFamily="34" charset="-120"/>
              </a:rPr>
              <a:t>2</a:t>
            </a:r>
            <a:endParaRPr lang="en-US" sz="1750" dirty="0"/>
          </a:p>
        </p:txBody>
      </p:sp>
      <p:sp>
        <p:nvSpPr>
          <p:cNvPr id="9" name="Text 7"/>
          <p:cNvSpPr/>
          <p:nvPr/>
        </p:nvSpPr>
        <p:spPr>
          <a:xfrm>
            <a:off x="3781499" y="1732359"/>
            <a:ext cx="2072208" cy="237381"/>
          </a:xfrm>
          <a:prstGeom prst="rect">
            <a:avLst/>
          </a:prstGeom>
          <a:noFill/>
        </p:spPr>
        <p:txBody>
          <a:bodyPr wrap="none" lIns="0" tIns="0" rIns="0" bIns="0" rtlCol="0" anchor="t"/>
          <a:lstStyle/>
          <a:p>
            <a:pPr marL="0" indent="0" algn="l">
              <a:lnSpc>
                <a:spcPct val="104000"/>
              </a:lnSpc>
              <a:buNone/>
            </a:pPr>
            <a:r>
              <a:rPr lang="en-US" sz="1450" dirty="0">
                <a:solidFill>
                  <a:srgbClr val="CFCBBF"/>
                </a:solidFill>
                <a:latin typeface="Prata" panose="00000500000000000000" pitchFamily="34" charset="0"/>
                <a:ea typeface="Prata" panose="00000500000000000000" pitchFamily="34" charset="-122"/>
                <a:cs typeface="Prata" panose="00000500000000000000" pitchFamily="34" charset="-120"/>
              </a:rPr>
              <a:t>Definisi Hukum</a:t>
            </a:r>
            <a:endParaRPr lang="en-US" sz="1450" dirty="0"/>
          </a:p>
        </p:txBody>
      </p:sp>
      <p:sp>
        <p:nvSpPr>
          <p:cNvPr id="10" name="Text 8"/>
          <p:cNvSpPr/>
          <p:nvPr/>
        </p:nvSpPr>
        <p:spPr>
          <a:xfrm>
            <a:off x="3781499" y="2059409"/>
            <a:ext cx="2072208" cy="1928813"/>
          </a:xfrm>
          <a:prstGeom prst="rect">
            <a:avLst/>
          </a:prstGeom>
          <a:noFill/>
        </p:spPr>
        <p:txBody>
          <a:bodyPr wrap="square" lIns="0" tIns="0" rIns="0" bIns="0" rtlCol="0" anchor="t">
            <a:normAutofit/>
          </a:bodyPr>
          <a:lstStyle/>
          <a:p>
            <a:pPr marL="0" indent="0" algn="l">
              <a:lnSpc>
                <a:spcPct val="132000"/>
              </a:lnSpc>
              <a:buNone/>
            </a:pPr>
            <a:r>
              <a:rPr lang="en-US" sz="1150" dirty="0">
                <a:solidFill>
                  <a:srgbClr val="CFCBBF"/>
                </a:solidFill>
                <a:latin typeface="Raleway" pitchFamily="34" charset="0"/>
                <a:ea typeface="Raleway" pitchFamily="34" charset="-122"/>
                <a:cs typeface="Raleway" pitchFamily="34" charset="-120"/>
              </a:rPr>
              <a:t>Pengguna membeli lisensi teknologi alat analisis data AI dari platform, kontrak merupakan perjanjian B2B perdata komersial dan outsourcing layanan teknologi yang sah dan murni.</a:t>
            </a:r>
            <a:endParaRPr lang="en-US" sz="1150" dirty="0"/>
          </a:p>
        </p:txBody>
      </p:sp>
      <p:sp>
        <p:nvSpPr>
          <p:cNvPr id="11" name="Shape 9"/>
          <p:cNvSpPr/>
          <p:nvPr/>
        </p:nvSpPr>
        <p:spPr>
          <a:xfrm>
            <a:off x="6040562" y="1680195"/>
            <a:ext cx="341709" cy="341709"/>
          </a:xfrm>
          <a:prstGeom prst="roundRect">
            <a:avLst>
              <a:gd name="adj" fmla="val 6668"/>
            </a:avLst>
          </a:prstGeom>
          <a:solidFill>
            <a:srgbClr val="3A3B3C"/>
          </a:solidFill>
        </p:spPr>
      </p:sp>
      <p:sp>
        <p:nvSpPr>
          <p:cNvPr id="12" name="Text 10"/>
          <p:cNvSpPr/>
          <p:nvPr/>
        </p:nvSpPr>
        <p:spPr>
          <a:xfrm>
            <a:off x="6097525" y="1708658"/>
            <a:ext cx="227781" cy="284783"/>
          </a:xfrm>
          <a:prstGeom prst="rect">
            <a:avLst/>
          </a:prstGeom>
          <a:noFill/>
        </p:spPr>
        <p:txBody>
          <a:bodyPr wrap="none" lIns="0" tIns="0" rIns="0" bIns="0" rtlCol="0" anchor="ctr"/>
          <a:lstStyle/>
          <a:p>
            <a:pPr marL="0" indent="0" algn="ctr">
              <a:lnSpc>
                <a:spcPct val="100000"/>
              </a:lnSpc>
              <a:buNone/>
            </a:pPr>
            <a:r>
              <a:rPr lang="en-US" sz="175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1750" dirty="0"/>
          </a:p>
        </p:txBody>
      </p:sp>
      <p:sp>
        <p:nvSpPr>
          <p:cNvPr id="13" name="Text 11"/>
          <p:cNvSpPr/>
          <p:nvPr/>
        </p:nvSpPr>
        <p:spPr>
          <a:xfrm>
            <a:off x="6531769" y="1732359"/>
            <a:ext cx="2072208" cy="237381"/>
          </a:xfrm>
          <a:prstGeom prst="rect">
            <a:avLst/>
          </a:prstGeom>
          <a:noFill/>
        </p:spPr>
        <p:txBody>
          <a:bodyPr wrap="none" lIns="0" tIns="0" rIns="0" bIns="0" rtlCol="0" anchor="t"/>
          <a:lstStyle/>
          <a:p>
            <a:pPr marL="0" indent="0" algn="l">
              <a:lnSpc>
                <a:spcPct val="104000"/>
              </a:lnSpc>
              <a:buNone/>
            </a:pPr>
            <a:r>
              <a:rPr lang="en-US" sz="1450" dirty="0">
                <a:solidFill>
                  <a:srgbClr val="CFCBBF"/>
                </a:solidFill>
                <a:latin typeface="Prata" panose="00000500000000000000" pitchFamily="34" charset="0"/>
                <a:ea typeface="Prata" panose="00000500000000000000" pitchFamily="34" charset="-122"/>
                <a:cs typeface="Prata" panose="00000500000000000000" pitchFamily="34" charset="-120"/>
              </a:rPr>
              <a:t>Isolasi Kepatuhan</a:t>
            </a:r>
            <a:endParaRPr lang="en-US" sz="1450" dirty="0"/>
          </a:p>
        </p:txBody>
      </p:sp>
      <p:sp>
        <p:nvSpPr>
          <p:cNvPr id="14" name="Text 12"/>
          <p:cNvSpPr/>
          <p:nvPr/>
        </p:nvSpPr>
        <p:spPr>
          <a:xfrm>
            <a:off x="6531769" y="2059409"/>
            <a:ext cx="2072208" cy="2652117"/>
          </a:xfrm>
          <a:prstGeom prst="rect">
            <a:avLst/>
          </a:prstGeom>
          <a:noFill/>
        </p:spPr>
        <p:txBody>
          <a:bodyPr wrap="square" lIns="0" tIns="0" rIns="0" bIns="0" rtlCol="0" anchor="t">
            <a:normAutofit/>
          </a:bodyPr>
          <a:lstStyle/>
          <a:p>
            <a:pPr marL="0" indent="0" algn="l">
              <a:lnSpc>
                <a:spcPct val="132000"/>
              </a:lnSpc>
              <a:buNone/>
            </a:pPr>
            <a:r>
              <a:rPr lang="en-US" sz="1150" dirty="0">
                <a:solidFill>
                  <a:srgbClr val="CFCBBF"/>
                </a:solidFill>
                <a:latin typeface="Raleway" pitchFamily="34" charset="0"/>
                <a:ea typeface="Raleway" pitchFamily="34" charset="-122"/>
                <a:cs typeface="Raleway" pitchFamily="34" charset="-120"/>
              </a:rPr>
              <a:t>Program ini sepenuhnya menerapkan mekanisme penyelesaian biaya saluran yang tunggal dan flat, tidak mengandung investasi keuangan, pengelolaan dana, atau distribusi multi-level. Setiap Agen Wilayah beroperasi secara mandiri dan menanggung untung-rugi sendiri.</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448494"/>
            <a:ext cx="8063954" cy="783580"/>
          </a:xfrm>
          <a:prstGeom prst="rect">
            <a:avLst/>
          </a:prstGeom>
          <a:noFill/>
        </p:spPr>
        <p:txBody>
          <a:bodyPr wrap="square" lIns="0" tIns="0" rIns="0" bIns="0" rtlCol="0" anchor="t">
            <a:normAutofit/>
          </a:bodyPr>
          <a:lstStyle/>
          <a:p>
            <a:pPr marL="0" indent="0" algn="l">
              <a:lnSpc>
                <a:spcPct val="104000"/>
              </a:lnSpc>
              <a:buNone/>
            </a:pPr>
            <a:r>
              <a:rPr lang="en-US" sz="2450" dirty="0">
                <a:solidFill>
                  <a:srgbClr val="F2E782"/>
                </a:solidFill>
                <a:latin typeface="Prata" panose="00000500000000000000" pitchFamily="34" charset="0"/>
                <a:ea typeface="Prata" panose="00000500000000000000" pitchFamily="34" charset="-122"/>
                <a:cs typeface="Prata" panose="00000500000000000000" pitchFamily="34" charset="-120"/>
              </a:rPr>
              <a:t>【BAGIAN 2】Mekanisme Penyelesaian Dagang · Proporsi Biaya Layanan Saluran &amp; Rantai Pasok</a:t>
            </a:r>
            <a:endParaRPr lang="en-US" sz="2450" dirty="0"/>
          </a:p>
        </p:txBody>
      </p:sp>
      <p:sp>
        <p:nvSpPr>
          <p:cNvPr id="3" name="Shape 1"/>
          <p:cNvSpPr/>
          <p:nvPr/>
        </p:nvSpPr>
        <p:spPr>
          <a:xfrm>
            <a:off x="449759" y="1384846"/>
            <a:ext cx="4059585" cy="2141339"/>
          </a:xfrm>
          <a:prstGeom prst="roundRect">
            <a:avLst>
              <a:gd name="adj" fmla="val 878"/>
            </a:avLst>
          </a:prstGeom>
          <a:solidFill>
            <a:srgbClr val="1B1B27"/>
          </a:solidFill>
        </p:spPr>
      </p:sp>
      <p:sp>
        <p:nvSpPr>
          <p:cNvPr id="4" name="Text 2"/>
          <p:cNvSpPr/>
          <p:nvPr/>
        </p:nvSpPr>
        <p:spPr>
          <a:xfrm>
            <a:off x="575072" y="1486644"/>
            <a:ext cx="3808958" cy="391716"/>
          </a:xfrm>
          <a:prstGeom prst="rect">
            <a:avLst/>
          </a:prstGeom>
          <a:noFill/>
        </p:spPr>
        <p:txBody>
          <a:bodyPr wrap="square" lIns="0" tIns="0" rIns="0" bIns="0" rtlCol="0" anchor="t">
            <a:normAutofit/>
          </a:bodyPr>
          <a:lstStyle/>
          <a:p>
            <a:pPr marL="0" indent="0" algn="l">
              <a:lnSpc>
                <a:spcPct val="104000"/>
              </a:lnSpc>
              <a:buNone/>
            </a:pPr>
            <a:r>
              <a:rPr lang="en-US" sz="1200" dirty="0">
                <a:solidFill>
                  <a:srgbClr val="F2E782"/>
                </a:solidFill>
                <a:latin typeface="Prata" panose="00000500000000000000" pitchFamily="34" charset="0"/>
                <a:ea typeface="Prata" panose="00000500000000000000" pitchFamily="34" charset="-122"/>
                <a:cs typeface="Prata" panose="00000500000000000000" pitchFamily="34" charset="-120"/>
              </a:rPr>
              <a:t>Item 1 — 17% Biaya Layanan Promosi &amp; Edukasi Teknologi Saluran</a:t>
            </a:r>
            <a:endParaRPr lang="en-US" sz="1200" dirty="0"/>
          </a:p>
        </p:txBody>
      </p:sp>
      <p:sp>
        <p:nvSpPr>
          <p:cNvPr id="5" name="Text 3"/>
          <p:cNvSpPr/>
          <p:nvPr/>
        </p:nvSpPr>
        <p:spPr>
          <a:xfrm>
            <a:off x="575072" y="1980158"/>
            <a:ext cx="3808958" cy="1454348"/>
          </a:xfrm>
          <a:prstGeom prst="rect">
            <a:avLst/>
          </a:prstGeom>
          <a:noFill/>
        </p:spPr>
        <p:txBody>
          <a:bodyPr wrap="square" lIns="0" tIns="0" rIns="0" bIns="0" rtlCol="0" anchor="t">
            <a:normAutofit/>
          </a:bodyPr>
          <a:lstStyle/>
          <a:p>
            <a:pPr marL="0" indent="0" algn="l">
              <a:lnSpc>
                <a:spcPct val="121000"/>
              </a:lnSpc>
              <a:buNone/>
            </a:pPr>
            <a:r>
              <a:rPr lang="en-US" sz="950" dirty="0">
                <a:solidFill>
                  <a:srgbClr val="CFCBBF"/>
                </a:solidFill>
                <a:latin typeface="Raleway" pitchFamily="34" charset="0"/>
                <a:ea typeface="Raleway" pitchFamily="34" charset="-122"/>
                <a:cs typeface="Raleway" pitchFamily="34" charset="-120"/>
              </a:rPr>
              <a:t>Setiap transaksi penjualan lisensi perangkat lunak yang berhasil diselesaikan dan telah dipajaki, sistem keuangan akan membayarkan </a:t>
            </a:r>
            <a:r>
              <a:rPr lang="en-US" sz="950" b="1" dirty="0">
                <a:solidFill>
                  <a:srgbClr val="CFCBBF"/>
                </a:solidFill>
                <a:latin typeface="Raleway Bold" pitchFamily="34" charset="0"/>
                <a:ea typeface="Raleway Bold" pitchFamily="34" charset="-122"/>
                <a:cs typeface="Raleway Bold" pitchFamily="34" charset="-120"/>
              </a:rPr>
              <a:t>17%</a:t>
            </a:r>
            <a:r>
              <a:rPr lang="en-US" sz="950" dirty="0">
                <a:solidFill>
                  <a:srgbClr val="CFCBBF"/>
                </a:solidFill>
                <a:latin typeface="Raleway" pitchFamily="34" charset="0"/>
                <a:ea typeface="Raleway" pitchFamily="34" charset="-122"/>
                <a:cs typeface="Raleway" pitchFamily="34" charset="-120"/>
              </a:rPr>
              <a:t> biaya promosi komprehensif secara sekaligus oleh perusahaan (termasuk 1.5% tunjangan pemeliharaan teknis wilayah, diselesaikan otomatis secara real-time melalui gateway perbankan berdasarkan perjanjian pembayaran B2B offline, prosedur lengkap, sepenuhnya tunduk pada pengawasan reguler lembaga keuangan dan hukum yang berlaku).</a:t>
            </a:r>
            <a:endParaRPr lang="en-US" sz="950" dirty="0"/>
          </a:p>
        </p:txBody>
      </p:sp>
      <p:sp>
        <p:nvSpPr>
          <p:cNvPr id="6" name="Text 4"/>
          <p:cNvSpPr/>
          <p:nvPr/>
        </p:nvSpPr>
        <p:spPr>
          <a:xfrm>
            <a:off x="4729683" y="1486644"/>
            <a:ext cx="3879056" cy="391716"/>
          </a:xfrm>
          <a:prstGeom prst="rect">
            <a:avLst/>
          </a:prstGeom>
          <a:noFill/>
        </p:spPr>
        <p:txBody>
          <a:bodyPr wrap="square" lIns="0" tIns="0" rIns="0" bIns="0" rtlCol="0" anchor="t">
            <a:normAutofit/>
          </a:bodyPr>
          <a:lstStyle/>
          <a:p>
            <a:pPr marL="0" indent="0" algn="l">
              <a:lnSpc>
                <a:spcPct val="104000"/>
              </a:lnSpc>
              <a:buNone/>
            </a:pPr>
            <a:r>
              <a:rPr lang="en-US" sz="1200" dirty="0">
                <a:solidFill>
                  <a:srgbClr val="F2E782"/>
                </a:solidFill>
                <a:latin typeface="Prata" panose="00000500000000000000" pitchFamily="34" charset="0"/>
                <a:ea typeface="Prata" panose="00000500000000000000" pitchFamily="34" charset="-122"/>
                <a:cs typeface="Prata" panose="00000500000000000000" pitchFamily="34" charset="-120"/>
              </a:rPr>
              <a:t>Item 2 — 3% Biaya Layanan Saluran Rantai Pasok Mall Digital (Toko)</a:t>
            </a:r>
            <a:endParaRPr lang="en-US" sz="1200" dirty="0"/>
          </a:p>
        </p:txBody>
      </p:sp>
      <p:sp>
        <p:nvSpPr>
          <p:cNvPr id="7" name="Text 5"/>
          <p:cNvSpPr/>
          <p:nvPr/>
        </p:nvSpPr>
        <p:spPr>
          <a:xfrm>
            <a:off x="4729683" y="1980158"/>
            <a:ext cx="3879056" cy="1272555"/>
          </a:xfrm>
          <a:prstGeom prst="rect">
            <a:avLst/>
          </a:prstGeom>
          <a:noFill/>
        </p:spPr>
        <p:txBody>
          <a:bodyPr wrap="square" lIns="0" tIns="0" rIns="0" bIns="0" rtlCol="0" anchor="t">
            <a:normAutofit/>
          </a:bodyPr>
          <a:lstStyle/>
          <a:p>
            <a:pPr marL="0" indent="0" algn="l">
              <a:lnSpc>
                <a:spcPct val="121000"/>
              </a:lnSpc>
              <a:buNone/>
            </a:pPr>
            <a:r>
              <a:rPr lang="en-US" sz="950" dirty="0">
                <a:solidFill>
                  <a:srgbClr val="CFCBBF"/>
                </a:solidFill>
                <a:latin typeface="Raleway" pitchFamily="34" charset="0"/>
                <a:ea typeface="Raleway" pitchFamily="34" charset="-122"/>
                <a:cs typeface="Raleway" pitchFamily="34" charset="-120"/>
              </a:rPr>
              <a:t>Platform membuka penuh Mall Digital Kesejahteraan Resmi. Setiap Agen dapat merekomendasikan produk pihak ketiga yang memenuhi syarat untuk masuk ke platform. Atas seluruh omset ritel dan penukaran poin yang telah dipajaki dari produk yang Anda rekomendasikan, Anda berhak mendapatkan biaya layanan rantai pasok sebesar </a:t>
            </a:r>
            <a:r>
              <a:rPr lang="en-US" sz="950" b="1" dirty="0">
                <a:solidFill>
                  <a:srgbClr val="CFCBBF"/>
                </a:solidFill>
                <a:latin typeface="Raleway Bold" pitchFamily="34" charset="0"/>
                <a:ea typeface="Raleway Bold" pitchFamily="34" charset="-122"/>
                <a:cs typeface="Raleway Bold" pitchFamily="34" charset="-120"/>
              </a:rPr>
              <a:t>3%</a:t>
            </a:r>
            <a:r>
              <a:rPr lang="en-US" sz="950" dirty="0">
                <a:solidFill>
                  <a:srgbClr val="CFCBBF"/>
                </a:solidFill>
                <a:latin typeface="Raleway" pitchFamily="34" charset="0"/>
                <a:ea typeface="Raleway" pitchFamily="34" charset="-122"/>
                <a:cs typeface="Raleway" pitchFamily="34" charset="-120"/>
              </a:rPr>
              <a:t> secara seragam, pendapatan sah dan transparan.</a:t>
            </a:r>
            <a:endParaRPr lang="en-US" sz="950" dirty="0"/>
          </a:p>
        </p:txBody>
      </p:sp>
      <p:sp>
        <p:nvSpPr>
          <p:cNvPr id="8" name="Text 6"/>
          <p:cNvSpPr/>
          <p:nvPr/>
        </p:nvSpPr>
        <p:spPr>
          <a:xfrm>
            <a:off x="540023" y="3703439"/>
            <a:ext cx="3968279" cy="413742"/>
          </a:xfrm>
          <a:prstGeom prst="rect">
            <a:avLst/>
          </a:prstGeom>
          <a:noFill/>
        </p:spPr>
        <p:txBody>
          <a:bodyPr wrap="none" lIns="0" tIns="0" rIns="0" bIns="0" rtlCol="0" anchor="t"/>
          <a:lstStyle/>
          <a:p>
            <a:pPr marL="0" indent="0" algn="ctr">
              <a:lnSpc>
                <a:spcPct val="83000"/>
              </a:lnSpc>
              <a:buNone/>
            </a:pPr>
            <a:r>
              <a:rPr lang="en-US" sz="3250" dirty="0">
                <a:solidFill>
                  <a:srgbClr val="CFCBBF"/>
                </a:solidFill>
                <a:latin typeface="Prata" panose="00000500000000000000" pitchFamily="34" charset="0"/>
                <a:ea typeface="Prata" panose="00000500000000000000" pitchFamily="34" charset="-122"/>
                <a:cs typeface="Prata" panose="00000500000000000000" pitchFamily="34" charset="-120"/>
              </a:rPr>
              <a:t>17%</a:t>
            </a:r>
            <a:endParaRPr lang="en-US" sz="3250" dirty="0"/>
          </a:p>
        </p:txBody>
      </p:sp>
      <p:sp>
        <p:nvSpPr>
          <p:cNvPr id="9" name="Text 7"/>
          <p:cNvSpPr/>
          <p:nvPr/>
        </p:nvSpPr>
        <p:spPr>
          <a:xfrm>
            <a:off x="540023" y="4256187"/>
            <a:ext cx="3968279" cy="195858"/>
          </a:xfrm>
          <a:prstGeom prst="rect">
            <a:avLst/>
          </a:prstGeom>
          <a:noFill/>
        </p:spPr>
        <p:txBody>
          <a:bodyPr wrap="none" lIns="0" tIns="0" rIns="0" bIns="0" rtlCol="0" anchor="t"/>
          <a:lstStyle/>
          <a:p>
            <a:pPr marL="0" indent="0" algn="ctr">
              <a:lnSpc>
                <a:spcPct val="104000"/>
              </a:lnSpc>
              <a:buNone/>
            </a:pPr>
            <a:r>
              <a:rPr lang="en-US" sz="1200" dirty="0">
                <a:solidFill>
                  <a:srgbClr val="CFCBBF"/>
                </a:solidFill>
                <a:latin typeface="Prata" panose="00000500000000000000" pitchFamily="34" charset="0"/>
                <a:ea typeface="Prata" panose="00000500000000000000" pitchFamily="34" charset="-122"/>
                <a:cs typeface="Prata" panose="00000500000000000000" pitchFamily="34" charset="-120"/>
              </a:rPr>
              <a:t>Biaya Promosi Saluran</a:t>
            </a:r>
            <a:endParaRPr lang="en-US" sz="1200" dirty="0"/>
          </a:p>
        </p:txBody>
      </p:sp>
      <p:sp>
        <p:nvSpPr>
          <p:cNvPr id="10" name="Text 8"/>
          <p:cNvSpPr/>
          <p:nvPr/>
        </p:nvSpPr>
        <p:spPr>
          <a:xfrm>
            <a:off x="540023" y="4513138"/>
            <a:ext cx="3968279" cy="181794"/>
          </a:xfrm>
          <a:prstGeom prst="rect">
            <a:avLst/>
          </a:prstGeom>
          <a:noFill/>
        </p:spPr>
        <p:txBody>
          <a:bodyPr wrap="none" lIns="0" tIns="0" rIns="0" bIns="0" rtlCol="0" anchor="t"/>
          <a:lstStyle/>
          <a:p>
            <a:pPr marL="0" indent="0" algn="ctr">
              <a:lnSpc>
                <a:spcPct val="121000"/>
              </a:lnSpc>
              <a:buNone/>
            </a:pPr>
            <a:r>
              <a:rPr lang="en-US" sz="950" dirty="0">
                <a:solidFill>
                  <a:srgbClr val="CFCBBF"/>
                </a:solidFill>
                <a:latin typeface="Raleway" pitchFamily="34" charset="0"/>
                <a:ea typeface="Raleway" pitchFamily="34" charset="-122"/>
                <a:cs typeface="Raleway" pitchFamily="34" charset="-120"/>
              </a:rPr>
              <a:t>Termasuk 1.5% tunjangan teknis wilayah</a:t>
            </a:r>
            <a:endParaRPr lang="en-US" sz="950" dirty="0"/>
          </a:p>
        </p:txBody>
      </p:sp>
      <p:sp>
        <p:nvSpPr>
          <p:cNvPr id="11" name="Text 9"/>
          <p:cNvSpPr/>
          <p:nvPr/>
        </p:nvSpPr>
        <p:spPr>
          <a:xfrm>
            <a:off x="4635624" y="3703439"/>
            <a:ext cx="3968353" cy="413742"/>
          </a:xfrm>
          <a:prstGeom prst="rect">
            <a:avLst/>
          </a:prstGeom>
          <a:noFill/>
        </p:spPr>
        <p:txBody>
          <a:bodyPr wrap="none" lIns="0" tIns="0" rIns="0" bIns="0" rtlCol="0" anchor="t"/>
          <a:lstStyle/>
          <a:p>
            <a:pPr marL="0" indent="0" algn="ctr">
              <a:lnSpc>
                <a:spcPct val="83000"/>
              </a:lnSpc>
              <a:buNone/>
            </a:pPr>
            <a:r>
              <a:rPr lang="en-US" sz="325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3250" dirty="0"/>
          </a:p>
        </p:txBody>
      </p:sp>
      <p:sp>
        <p:nvSpPr>
          <p:cNvPr id="12" name="Text 10"/>
          <p:cNvSpPr/>
          <p:nvPr/>
        </p:nvSpPr>
        <p:spPr>
          <a:xfrm>
            <a:off x="4635624" y="4256187"/>
            <a:ext cx="3968353" cy="195858"/>
          </a:xfrm>
          <a:prstGeom prst="rect">
            <a:avLst/>
          </a:prstGeom>
          <a:noFill/>
        </p:spPr>
        <p:txBody>
          <a:bodyPr wrap="none" lIns="0" tIns="0" rIns="0" bIns="0" rtlCol="0" anchor="t"/>
          <a:lstStyle/>
          <a:p>
            <a:pPr marL="0" indent="0" algn="ctr">
              <a:lnSpc>
                <a:spcPct val="104000"/>
              </a:lnSpc>
              <a:buNone/>
            </a:pPr>
            <a:r>
              <a:rPr lang="en-US" sz="1200" dirty="0">
                <a:solidFill>
                  <a:srgbClr val="CFCBBF"/>
                </a:solidFill>
                <a:latin typeface="Prata" panose="00000500000000000000" pitchFamily="34" charset="0"/>
                <a:ea typeface="Prata" panose="00000500000000000000" pitchFamily="34" charset="-122"/>
                <a:cs typeface="Prata" panose="00000500000000000000" pitchFamily="34" charset="-120"/>
              </a:rPr>
              <a:t>Biaya Rantai Pasok</a:t>
            </a:r>
            <a:endParaRPr lang="en-US" sz="1200" dirty="0"/>
          </a:p>
        </p:txBody>
      </p:sp>
      <p:sp>
        <p:nvSpPr>
          <p:cNvPr id="13" name="Text 11"/>
          <p:cNvSpPr/>
          <p:nvPr/>
        </p:nvSpPr>
        <p:spPr>
          <a:xfrm>
            <a:off x="4635624" y="4513138"/>
            <a:ext cx="3968353" cy="181794"/>
          </a:xfrm>
          <a:prstGeom prst="rect">
            <a:avLst/>
          </a:prstGeom>
          <a:noFill/>
        </p:spPr>
        <p:txBody>
          <a:bodyPr wrap="none" lIns="0" tIns="0" rIns="0" bIns="0" rtlCol="0" anchor="t"/>
          <a:lstStyle/>
          <a:p>
            <a:pPr marL="0" indent="0" algn="ctr">
              <a:lnSpc>
                <a:spcPct val="121000"/>
              </a:lnSpc>
              <a:buNone/>
            </a:pPr>
            <a:r>
              <a:rPr lang="en-US" sz="950" dirty="0">
                <a:solidFill>
                  <a:srgbClr val="CFCBBF"/>
                </a:solidFill>
                <a:latin typeface="Raleway" pitchFamily="34" charset="0"/>
                <a:ea typeface="Raleway" pitchFamily="34" charset="-122"/>
                <a:cs typeface="Raleway" pitchFamily="34" charset="-120"/>
              </a:rPr>
              <a:t>Tarif seragam seluruh jaringan Mall Digital</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564877"/>
            <a:ext cx="8063954" cy="964406"/>
          </a:xfrm>
          <a:prstGeom prst="rect">
            <a:avLst/>
          </a:prstGeom>
          <a:noFill/>
        </p:spPr>
        <p:txBody>
          <a:bodyPr wrap="square" lIns="0" tIns="0" rIns="0" bIns="0" rtlCol="0" anchor="t">
            <a:normAutofit/>
          </a:bodyPr>
          <a:lstStyle/>
          <a:p>
            <a:pPr marL="0" indent="0" algn="l">
              <a:lnSpc>
                <a:spcPct val="104000"/>
              </a:lnSpc>
              <a:buNone/>
            </a:pPr>
            <a:r>
              <a:rPr 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【BAGIAN 3】Interaksi Poin Hijau · Program Promosi Kesejahteraan Aset Fisik</a:t>
            </a:r>
            <a:endParaRPr lang="en-US" sz="3000" dirty="0"/>
          </a:p>
        </p:txBody>
      </p:sp>
      <p:sp>
        <p:nvSpPr>
          <p:cNvPr id="3" name="Shape 1"/>
          <p:cNvSpPr/>
          <p:nvPr/>
        </p:nvSpPr>
        <p:spPr>
          <a:xfrm>
            <a:off x="540023" y="1837879"/>
            <a:ext cx="3954810" cy="2740744"/>
          </a:xfrm>
          <a:prstGeom prst="roundRect">
            <a:avLst>
              <a:gd name="adj" fmla="val 845"/>
            </a:avLst>
          </a:prstGeom>
          <a:solidFill>
            <a:srgbClr val="3A3B3C"/>
          </a:solidFill>
        </p:spPr>
      </p:sp>
      <p:sp>
        <p:nvSpPr>
          <p:cNvPr id="4" name="Shape 2"/>
          <p:cNvSpPr/>
          <p:nvPr/>
        </p:nvSpPr>
        <p:spPr>
          <a:xfrm>
            <a:off x="694283" y="1992139"/>
            <a:ext cx="462855" cy="462855"/>
          </a:xfrm>
          <a:prstGeom prst="ellipse">
            <a:avLst/>
          </a:prstGeom>
          <a:solidFill>
            <a:srgbClr val="D2AC47"/>
          </a:solidFill>
        </p:spPr>
      </p:sp>
      <p:pic>
        <p:nvPicPr>
          <p:cNvPr id="5"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21531" y="2119387"/>
            <a:ext cx="208285" cy="208285"/>
          </a:xfrm>
          <a:prstGeom prst="rect">
            <a:avLst/>
          </a:prstGeom>
        </p:spPr>
      </p:pic>
      <p:sp>
        <p:nvSpPr>
          <p:cNvPr id="6" name="Text 3"/>
          <p:cNvSpPr/>
          <p:nvPr/>
        </p:nvSpPr>
        <p:spPr>
          <a:xfrm>
            <a:off x="694283" y="2609255"/>
            <a:ext cx="3646289"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Kesejahteraan Produk</a:t>
            </a:r>
            <a:endParaRPr lang="en-US" sz="1500" dirty="0"/>
          </a:p>
        </p:txBody>
      </p:sp>
      <p:sp>
        <p:nvSpPr>
          <p:cNvPr id="7" name="Text 4"/>
          <p:cNvSpPr/>
          <p:nvPr/>
        </p:nvSpPr>
        <p:spPr>
          <a:xfrm>
            <a:off x="694283" y="2942927"/>
            <a:ext cx="3646289" cy="1481435"/>
          </a:xfrm>
          <a:prstGeom prst="rect">
            <a:avLst/>
          </a:prstGeom>
          <a:noFill/>
        </p:spPr>
        <p:txBody>
          <a:bodyPr wrap="square" lIns="0" tIns="0" rIns="0" bIns="0" rtlCol="0" anchor="t">
            <a:normAutofit/>
          </a:bodyPr>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Kuota 【Poin (Points)】 hijau yang diperoleh pengguna dari pembelian lisensi teknologi dapat ditukarkan secara sukarela dengan produk kebutuhan sehari-hari seperti susu bayi, popok, dan lainnya di Mall Digital Resmi. Platform tidak memungut biaya layanan apapun.</a:t>
            </a:r>
            <a:endParaRPr lang="en-US" sz="1200" dirty="0"/>
          </a:p>
        </p:txBody>
      </p:sp>
      <p:sp>
        <p:nvSpPr>
          <p:cNvPr id="8" name="Shape 5"/>
          <p:cNvSpPr/>
          <p:nvPr/>
        </p:nvSpPr>
        <p:spPr>
          <a:xfrm>
            <a:off x="4649093" y="1837879"/>
            <a:ext cx="3954884" cy="2740744"/>
          </a:xfrm>
          <a:prstGeom prst="roundRect">
            <a:avLst>
              <a:gd name="adj" fmla="val 845"/>
            </a:avLst>
          </a:prstGeom>
          <a:solidFill>
            <a:srgbClr val="3A3B3C"/>
          </a:solidFill>
        </p:spPr>
      </p:sp>
      <p:sp>
        <p:nvSpPr>
          <p:cNvPr id="9" name="Shape 6"/>
          <p:cNvSpPr/>
          <p:nvPr/>
        </p:nvSpPr>
        <p:spPr>
          <a:xfrm>
            <a:off x="4803353" y="1992139"/>
            <a:ext cx="462855" cy="462855"/>
          </a:xfrm>
          <a:prstGeom prst="ellipse">
            <a:avLst/>
          </a:prstGeom>
          <a:solidFill>
            <a:srgbClr val="D2AC47"/>
          </a:solidFill>
        </p:spPr>
      </p:sp>
      <p:pic>
        <p:nvPicPr>
          <p:cNvPr id="10"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30601" y="2119387"/>
            <a:ext cx="208285" cy="208285"/>
          </a:xfrm>
          <a:prstGeom prst="rect">
            <a:avLst/>
          </a:prstGeom>
        </p:spPr>
      </p:pic>
      <p:sp>
        <p:nvSpPr>
          <p:cNvPr id="11" name="Text 7"/>
          <p:cNvSpPr/>
          <p:nvPr/>
        </p:nvSpPr>
        <p:spPr>
          <a:xfrm>
            <a:off x="4803353" y="2609255"/>
            <a:ext cx="3646363"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Dukungan Usaha Riil</a:t>
            </a:r>
            <a:endParaRPr lang="en-US" sz="1500" dirty="0"/>
          </a:p>
        </p:txBody>
      </p:sp>
      <p:sp>
        <p:nvSpPr>
          <p:cNvPr id="12" name="Text 8"/>
          <p:cNvSpPr/>
          <p:nvPr/>
        </p:nvSpPr>
        <p:spPr>
          <a:xfrm>
            <a:off x="4803353" y="2942927"/>
            <a:ext cx="3646363" cy="1234529"/>
          </a:xfrm>
          <a:prstGeom prst="rect">
            <a:avLst/>
          </a:prstGeom>
          <a:noFill/>
        </p:spPr>
        <p:txBody>
          <a:bodyPr wrap="square" lIns="0" tIns="0" rIns="0" bIns="0" rtlCol="0" anchor="t">
            <a:normAutofit/>
          </a:bodyPr>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Aset pertambangan fisik di Indonesia beroperasi secara sah, seluruh prosedur lengkap, jalur perdagangan sepenuhnya membayar pajak sesuai hukum, memiliki kredibilitas dan kepercayaan usaha riil yang lengkap.</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0023" y="1097533"/>
            <a:ext cx="8063954" cy="482203"/>
          </a:xfrm>
          <a:prstGeom prst="rect">
            <a:avLst/>
          </a:prstGeom>
          <a:noFill/>
        </p:spPr>
        <p:txBody>
          <a:bodyPr wrap="none" lIns="0" tIns="0" rIns="0" bIns="0" rtlCol="0" anchor="t"/>
          <a:lstStyle/>
          <a:p>
            <a:pPr marL="0" indent="0" algn="l">
              <a:lnSpc>
                <a:spcPct val="104000"/>
              </a:lnSpc>
              <a:buNone/>
            </a:pPr>
            <a:r>
              <a:rPr lang="en-US" sz="3000" dirty="0">
                <a:solidFill>
                  <a:srgbClr val="F2E782"/>
                </a:solidFill>
                <a:latin typeface="Prata" panose="00000500000000000000" pitchFamily="34" charset="0"/>
                <a:ea typeface="Prata" panose="00000500000000000000" pitchFamily="34" charset="-122"/>
                <a:cs typeface="Prata" panose="00000500000000000000" pitchFamily="34" charset="-120"/>
              </a:rPr>
              <a:t>Informasi Resmi</a:t>
            </a:r>
            <a:endParaRPr lang="en-US" sz="3000" dirty="0"/>
          </a:p>
        </p:txBody>
      </p:sp>
      <p:pic>
        <p:nvPicPr>
          <p:cNvPr id="3" name="Image 0"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540023" y="1888331"/>
            <a:ext cx="2585145" cy="1390055"/>
          </a:xfrm>
          <a:prstGeom prst="rect">
            <a:avLst/>
          </a:prstGeom>
        </p:spPr>
      </p:pic>
      <p:sp>
        <p:nvSpPr>
          <p:cNvPr id="4" name="Text 1"/>
          <p:cNvSpPr/>
          <p:nvPr/>
        </p:nvSpPr>
        <p:spPr>
          <a:xfrm>
            <a:off x="1716881" y="1994148"/>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1</a:t>
            </a:r>
            <a:endParaRPr lang="en-US" sz="1800" dirty="0"/>
          </a:p>
        </p:txBody>
      </p:sp>
      <p:sp>
        <p:nvSpPr>
          <p:cNvPr id="5" name="Text 2"/>
          <p:cNvSpPr/>
          <p:nvPr/>
        </p:nvSpPr>
        <p:spPr>
          <a:xfrm>
            <a:off x="713333" y="2524497"/>
            <a:ext cx="2238524"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Badan Hukum Resmi</a:t>
            </a:r>
            <a:endParaRPr lang="en-US" sz="1500" dirty="0"/>
          </a:p>
        </p:txBody>
      </p:sp>
      <p:sp>
        <p:nvSpPr>
          <p:cNvPr id="6" name="Text 3"/>
          <p:cNvSpPr/>
          <p:nvPr/>
        </p:nvSpPr>
        <p:spPr>
          <a:xfrm>
            <a:off x="713333" y="2858170"/>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PT. MEGA JAYA TAMBANG</a:t>
            </a:r>
            <a:endParaRPr lang="en-US" sz="1200" dirty="0"/>
          </a:p>
        </p:txBody>
      </p:sp>
      <p:pic>
        <p:nvPicPr>
          <p:cNvPr id="7" name="Image 1"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279428" y="1888331"/>
            <a:ext cx="2585145" cy="1390055"/>
          </a:xfrm>
          <a:prstGeom prst="rect">
            <a:avLst/>
          </a:prstGeom>
        </p:spPr>
      </p:pic>
      <p:sp>
        <p:nvSpPr>
          <p:cNvPr id="8" name="Text 4"/>
          <p:cNvSpPr/>
          <p:nvPr/>
        </p:nvSpPr>
        <p:spPr>
          <a:xfrm>
            <a:off x="4456286" y="1994148"/>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2</a:t>
            </a:r>
            <a:endParaRPr lang="en-US" sz="1800" dirty="0"/>
          </a:p>
        </p:txBody>
      </p:sp>
      <p:sp>
        <p:nvSpPr>
          <p:cNvPr id="9" name="Text 5"/>
          <p:cNvSpPr/>
          <p:nvPr/>
        </p:nvSpPr>
        <p:spPr>
          <a:xfrm>
            <a:off x="3452738" y="2524497"/>
            <a:ext cx="2238524"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Klasifikasi Usaha</a:t>
            </a:r>
            <a:endParaRPr lang="en-US" sz="1500" dirty="0"/>
          </a:p>
        </p:txBody>
      </p:sp>
      <p:sp>
        <p:nvSpPr>
          <p:cNvPr id="10" name="Text 6"/>
          <p:cNvSpPr/>
          <p:nvPr/>
        </p:nvSpPr>
        <p:spPr>
          <a:xfrm>
            <a:off x="3452738" y="2858170"/>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KBLI 85575 / KBLI 63122</a:t>
            </a:r>
            <a:endParaRPr lang="en-US" sz="1200" dirty="0"/>
          </a:p>
        </p:txBody>
      </p:sp>
      <p:pic>
        <p:nvPicPr>
          <p:cNvPr id="11" name="Image 2" descr="preencoded.png"/>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018833" y="1888331"/>
            <a:ext cx="2585145" cy="1390055"/>
          </a:xfrm>
          <a:prstGeom prst="rect">
            <a:avLst/>
          </a:prstGeom>
        </p:spPr>
      </p:pic>
      <p:sp>
        <p:nvSpPr>
          <p:cNvPr id="12" name="Text 7"/>
          <p:cNvSpPr/>
          <p:nvPr/>
        </p:nvSpPr>
        <p:spPr>
          <a:xfrm>
            <a:off x="7195691" y="1994148"/>
            <a:ext cx="231428" cy="289322"/>
          </a:xfrm>
          <a:prstGeom prst="rect">
            <a:avLst/>
          </a:prstGeom>
          <a:noFill/>
        </p:spPr>
        <p:txBody>
          <a:bodyPr wrap="none" lIns="0" tIns="0" rIns="0" bIns="0" rtlCol="0" anchor="ctr"/>
          <a:lstStyle/>
          <a:p>
            <a:pPr marL="0" indent="0" algn="ctr">
              <a:lnSpc>
                <a:spcPct val="100000"/>
              </a:lnSpc>
              <a:buNone/>
            </a:pPr>
            <a:r>
              <a:rPr lang="en-US" sz="1800" dirty="0">
                <a:solidFill>
                  <a:srgbClr val="CFCBBF"/>
                </a:solidFill>
                <a:latin typeface="Prata" panose="00000500000000000000" pitchFamily="34" charset="0"/>
                <a:ea typeface="Prata" panose="00000500000000000000" pitchFamily="34" charset="-122"/>
                <a:cs typeface="Prata" panose="00000500000000000000" pitchFamily="34" charset="-120"/>
              </a:rPr>
              <a:t>3</a:t>
            </a:r>
            <a:endParaRPr lang="en-US" sz="1800" dirty="0"/>
          </a:p>
        </p:txBody>
      </p:sp>
      <p:sp>
        <p:nvSpPr>
          <p:cNvPr id="13" name="Text 8"/>
          <p:cNvSpPr/>
          <p:nvPr/>
        </p:nvSpPr>
        <p:spPr>
          <a:xfrm>
            <a:off x="6192143" y="2524497"/>
            <a:ext cx="2238524" cy="241102"/>
          </a:xfrm>
          <a:prstGeom prst="rect">
            <a:avLst/>
          </a:prstGeom>
          <a:noFill/>
        </p:spPr>
        <p:txBody>
          <a:bodyPr wrap="none" lIns="0" tIns="0" rIns="0" bIns="0" rtlCol="0" anchor="t"/>
          <a:lstStyle/>
          <a:p>
            <a:pPr marL="0" indent="0" algn="l">
              <a:lnSpc>
                <a:spcPct val="104000"/>
              </a:lnSpc>
              <a:buNone/>
            </a:pPr>
            <a:r>
              <a:rPr lang="en-US" sz="1500" dirty="0">
                <a:solidFill>
                  <a:srgbClr val="CFCBBF"/>
                </a:solidFill>
                <a:latin typeface="Prata" panose="00000500000000000000" pitchFamily="34" charset="0"/>
                <a:ea typeface="Prata" panose="00000500000000000000" pitchFamily="34" charset="-122"/>
                <a:cs typeface="Prata" panose="00000500000000000000" pitchFamily="34" charset="-120"/>
              </a:rPr>
              <a:t>Situs Resmi</a:t>
            </a:r>
            <a:endParaRPr lang="en-US" sz="1500" dirty="0"/>
          </a:p>
        </p:txBody>
      </p:sp>
      <p:sp>
        <p:nvSpPr>
          <p:cNvPr id="14" name="Text 9"/>
          <p:cNvSpPr/>
          <p:nvPr/>
        </p:nvSpPr>
        <p:spPr>
          <a:xfrm>
            <a:off x="6192143" y="2858170"/>
            <a:ext cx="2238524" cy="246906"/>
          </a:xfrm>
          <a:prstGeom prst="rect">
            <a:avLst/>
          </a:prstGeom>
          <a:noFill/>
        </p:spPr>
        <p:txBody>
          <a:bodyPr wrap="none" lIns="0" tIns="0" rIns="0" bIns="0" rtlCol="0" anchor="t"/>
          <a:lstStyle/>
          <a:p>
            <a:pPr marL="0" indent="0" algn="l">
              <a:lnSpc>
                <a:spcPct val="133000"/>
              </a:lnSpc>
              <a:buNone/>
            </a:pPr>
            <a:r>
              <a:rPr lang="en-US" sz="1200" dirty="0">
                <a:solidFill>
                  <a:srgbClr val="000000"/>
                </a:solidFill>
                <a:latin typeface="Raleway" pitchFamily="34" charset="0"/>
                <a:ea typeface="Raleway" pitchFamily="34" charset="-122"/>
                <a:cs typeface="Raleway" pitchFamily="34" charset="-120"/>
              </a:rPr>
              <a:t>👉</a:t>
            </a:r>
            <a:r>
              <a:rPr lang="en-US" sz="1200" dirty="0">
                <a:solidFill>
                  <a:srgbClr val="CFCBBF"/>
                </a:solidFill>
                <a:latin typeface="Raleway" pitchFamily="34" charset="0"/>
                <a:ea typeface="Raleway" pitchFamily="34" charset="-122"/>
                <a:cs typeface="Raleway" pitchFamily="34" charset="-120"/>
              </a:rPr>
              <a:t> komunitasbunda.com</a:t>
            </a:r>
            <a:endParaRPr lang="en-US" sz="1200" dirty="0"/>
          </a:p>
        </p:txBody>
      </p:sp>
      <p:sp>
        <p:nvSpPr>
          <p:cNvPr id="15" name="Text 10"/>
          <p:cNvSpPr/>
          <p:nvPr/>
        </p:nvSpPr>
        <p:spPr>
          <a:xfrm>
            <a:off x="771451" y="3625453"/>
            <a:ext cx="8289727" cy="246906"/>
          </a:xfrm>
          <a:prstGeom prst="rect">
            <a:avLst/>
          </a:prstGeom>
          <a:noFill/>
        </p:spPr>
        <p:txBody>
          <a:bodyPr wrap="none" lIns="0" tIns="0" rIns="0" bIns="0" rtlCol="0" anchor="t"/>
          <a:lstStyle/>
          <a:p>
            <a:pPr marL="0" indent="0" algn="l">
              <a:lnSpc>
                <a:spcPct val="133000"/>
              </a:lnSpc>
              <a:buNone/>
            </a:pPr>
            <a:r>
              <a:rPr lang="en-US" sz="1200" dirty="0">
                <a:solidFill>
                  <a:srgbClr val="CFCBBF"/>
                </a:solidFill>
                <a:latin typeface="Raleway" pitchFamily="34" charset="0"/>
                <a:ea typeface="Raleway" pitchFamily="34" charset="-122"/>
                <a:cs typeface="Raleway" pitchFamily="34" charset="-120"/>
              </a:rPr>
              <a:t>Kontak Dalam Negeri: _______________</a:t>
            </a:r>
            <a:endParaRPr lang="en-US" sz="1200" dirty="0"/>
          </a:p>
        </p:txBody>
      </p:sp>
      <p:sp>
        <p:nvSpPr>
          <p:cNvPr id="16" name="Shape 11"/>
          <p:cNvSpPr/>
          <p:nvPr/>
        </p:nvSpPr>
        <p:spPr>
          <a:xfrm>
            <a:off x="540023" y="3451920"/>
            <a:ext cx="19050" cy="593973"/>
          </a:xfrm>
          <a:prstGeom prst="roundRect">
            <a:avLst>
              <a:gd name="adj" fmla="val 50000"/>
            </a:avLst>
          </a:prstGeom>
          <a:solidFill>
            <a:srgbClr val="EEE27D"/>
          </a:solid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3561</Words>
  <Application>WPS 演示</Application>
  <PresentationFormat>On-screen Show (16:9)</PresentationFormat>
  <Paragraphs>163</Paragraphs>
  <Slides>10</Slides>
  <Notes>10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10</vt:i4>
      </vt:variant>
    </vt:vector>
  </HeadingPairs>
  <TitlesOfParts>
    <vt:vector size="33" baseType="lpstr">
      <vt:lpstr>Arial</vt:lpstr>
      <vt:lpstr>宋体</vt:lpstr>
      <vt:lpstr>Wingdings</vt:lpstr>
      <vt:lpstr>Prata</vt:lpstr>
      <vt:lpstr>Prata</vt:lpstr>
      <vt:lpstr>Prata</vt:lpstr>
      <vt:lpstr>Raleway</vt:lpstr>
      <vt:lpstr>Raleway</vt:lpstr>
      <vt:lpstr>Raleway</vt:lpstr>
      <vt:lpstr>Raleway Bold</vt:lpstr>
      <vt:lpstr>Raleway Bold</vt:lpstr>
      <vt:lpstr>Raleway Bold</vt:lpstr>
      <vt:lpstr>宋体-简</vt:lpstr>
      <vt:lpstr>宋体</vt:lpstr>
      <vt:lpstr>Calibri</vt:lpstr>
      <vt:lpstr>Helvetica Neue</vt:lpstr>
      <vt:lpstr>Apple Color Emoji</vt:lpstr>
      <vt:lpstr>微软雅黑</vt:lpstr>
      <vt:lpstr>汉仪旗黑</vt:lpstr>
      <vt:lpstr>Arial Unicode MS</vt:lpstr>
      <vt:lpstr>等线</vt:lpstr>
      <vt:lpstr>苹方-简</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wusidong</cp:lastModifiedBy>
  <cp:revision>5</cp:revision>
  <dcterms:created xsi:type="dcterms:W3CDTF">2026-08-15T16:23:19Z</dcterms:created>
  <dcterms:modified xsi:type="dcterms:W3CDTF">2026-08-15T16:23:19Z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370FE00BBB2D355E7792806AD7D192BF_43</vt:lpwstr>
  </property>
  <property fmtid="{D5CDD505-2E9C-101B-9397-08002B2CF9AE}" pid="3" name="KSOProductBuildVer">
    <vt:lpwstr>2052-12.1.23155.23155</vt:lpwstr>
  </property>
</Properties>
</file>